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66" r:id="rId3"/>
    <p:sldId id="257" r:id="rId4"/>
    <p:sldId id="258" r:id="rId5"/>
    <p:sldId id="264" r:id="rId6"/>
    <p:sldId id="282" r:id="rId7"/>
    <p:sldId id="267" r:id="rId8"/>
    <p:sldId id="272" r:id="rId9"/>
    <p:sldId id="259" r:id="rId10"/>
    <p:sldId id="260" r:id="rId11"/>
    <p:sldId id="274" r:id="rId12"/>
    <p:sldId id="261" r:id="rId13"/>
    <p:sldId id="262" r:id="rId14"/>
    <p:sldId id="263" r:id="rId15"/>
    <p:sldId id="268" r:id="rId16"/>
    <p:sldId id="270" r:id="rId17"/>
    <p:sldId id="271" r:id="rId18"/>
    <p:sldId id="295" r:id="rId19"/>
    <p:sldId id="275" r:id="rId20"/>
    <p:sldId id="292" r:id="rId21"/>
    <p:sldId id="298" r:id="rId22"/>
    <p:sldId id="305" r:id="rId23"/>
    <p:sldId id="309" r:id="rId24"/>
    <p:sldId id="313" r:id="rId25"/>
    <p:sldId id="314" r:id="rId26"/>
    <p:sldId id="315" r:id="rId27"/>
    <p:sldId id="303" r:id="rId28"/>
    <p:sldId id="318" r:id="rId29"/>
    <p:sldId id="319" r:id="rId30"/>
    <p:sldId id="320" r:id="rId31"/>
    <p:sldId id="321" r:id="rId32"/>
    <p:sldId id="322" r:id="rId33"/>
    <p:sldId id="299" r:id="rId34"/>
    <p:sldId id="300" r:id="rId35"/>
    <p:sldId id="281" r:id="rId36"/>
    <p:sldId id="289"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93818" autoAdjust="0"/>
  </p:normalViewPr>
  <p:slideViewPr>
    <p:cSldViewPr snapToGrid="0">
      <p:cViewPr varScale="1">
        <p:scale>
          <a:sx n="109" d="100"/>
          <a:sy n="109" d="100"/>
        </p:scale>
        <p:origin x="52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F0047-E075-45AE-9BC6-54313529CF3C}" type="datetimeFigureOut">
              <a:rPr lang="en-US" smtClean="0"/>
              <a:t>12/9/2013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F96E0-898F-4E38-AD05-8AF707FEE3D2}" type="slidenum">
              <a:rPr lang="en-US" smtClean="0"/>
              <a:t>‹#›</a:t>
            </a:fld>
            <a:endParaRPr lang="en-US"/>
          </a:p>
        </p:txBody>
      </p:sp>
    </p:spTree>
    <p:extLst>
      <p:ext uri="{BB962C8B-B14F-4D97-AF65-F5344CB8AC3E}">
        <p14:creationId xmlns:p14="http://schemas.microsoft.com/office/powerpoint/2010/main" val="17127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chnmuseum.cn/tabid/549/Default.aspx?AntiqueLanguageID=300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hina-mike.com/chinese-history-timeline/part-9-ming-dynast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en.wikipedia.org/wiki/Wrapping_paper" TargetMode="External"/><Relationship Id="rId13" Type="http://schemas.openxmlformats.org/officeDocument/2006/relationships/hyperlink" Target="http://en.wikipedia.org/wiki/Watchtower" TargetMode="External"/><Relationship Id="rId3" Type="http://schemas.openxmlformats.org/officeDocument/2006/relationships/hyperlink" Target="http://en.wikipedia.org/wiki/Chinese_bronze_inscriptions" TargetMode="External"/><Relationship Id="rId7" Type="http://schemas.openxmlformats.org/officeDocument/2006/relationships/hyperlink" Target="http://en.wikipedia.org/wiki/Han_Dynasty#cite_note-222" TargetMode="External"/><Relationship Id="rId12" Type="http://schemas.openxmlformats.org/officeDocument/2006/relationships/hyperlink" Target="http://en.wikipedia.org/wiki/Paper"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en.wikipedia.org/wiki/Bamboo" TargetMode="External"/><Relationship Id="rId11" Type="http://schemas.openxmlformats.org/officeDocument/2006/relationships/hyperlink" Target="http://en.wikipedia.org/wiki/Han_Dynasty#cite_note-223" TargetMode="External"/><Relationship Id="rId5" Type="http://schemas.openxmlformats.org/officeDocument/2006/relationships/hyperlink" Target="http://en.wikipedia.org/wiki/Clay_tablet" TargetMode="External"/><Relationship Id="rId15" Type="http://schemas.openxmlformats.org/officeDocument/2006/relationships/hyperlink" Target="http://en.wikipedia.org/wiki/Han_Dynasty#cite_note-224" TargetMode="External"/><Relationship Id="rId10" Type="http://schemas.openxmlformats.org/officeDocument/2006/relationships/hyperlink" Target="http://en.wikipedia.org/wiki/Cai_Lun" TargetMode="External"/><Relationship Id="rId4" Type="http://schemas.openxmlformats.org/officeDocument/2006/relationships/hyperlink" Target="http://en.wikipedia.org/wiki/Oracle_bone_script" TargetMode="External"/><Relationship Id="rId9" Type="http://schemas.openxmlformats.org/officeDocument/2006/relationships/hyperlink" Target="http://en.wikipedia.org/wiki/Papermaking" TargetMode="External"/><Relationship Id="rId14" Type="http://schemas.openxmlformats.org/officeDocument/2006/relationships/hyperlink" Target="http://en.wikipedia.org/wiki/Inner_Mongolia"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ice-paper.com/uses/calligraphy/history/han.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en.wikipedia.org/wiki/Pu_Yi" TargetMode="External"/><Relationship Id="rId3" Type="http://schemas.openxmlformats.org/officeDocument/2006/relationships/hyperlink" Target="http://en.wikipedia.org/wiki/Cao_Zhi" TargetMode="External"/><Relationship Id="rId7" Type="http://schemas.openxmlformats.org/officeDocument/2006/relationships/hyperlink" Target="http://en.wikipedia.org/wiki/Washington,_D.C."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en.wikipedia.org/wiki/Freer_Gallery" TargetMode="External"/><Relationship Id="rId11" Type="http://schemas.openxmlformats.org/officeDocument/2006/relationships/hyperlink" Target="http://www.cultural-china.com/chinaWH/html/en/Arts216bye802.html" TargetMode="External"/><Relationship Id="rId5" Type="http://schemas.openxmlformats.org/officeDocument/2006/relationships/hyperlink" Target="http://en.wikipedia.org/wiki/Gu_Kaizhi#cite_note-Nymph-3" TargetMode="External"/><Relationship Id="rId10" Type="http://schemas.openxmlformats.org/officeDocument/2006/relationships/hyperlink" Target="http://en.wikipedia.org/wiki/Liaoning_Province_Museum" TargetMode="External"/><Relationship Id="rId4" Type="http://schemas.openxmlformats.org/officeDocument/2006/relationships/hyperlink" Target="http://en.wikipedia.org/wiki/Gu_Kaizhi" TargetMode="External"/><Relationship Id="rId9" Type="http://schemas.openxmlformats.org/officeDocument/2006/relationships/hyperlink" Target="http://en.wikipedia.org/wiki/Manchukuo"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ultural-china.com/chinaWH/html/en/Arts216bye805.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chinaonlinemuseum.com/painting-gu-kaizhi.php"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hinaonlinemuseum.com/painting-shen-zhou.php"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www.chinaonlinemuseum.com/painting-literati-painting.php"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114.255.205.171/english/tabid/558/Default.aspx?HotType=5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114.255.205.171/english/tabid/549/Default.aspx?AntiqueLanguageID=400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piece is made from fine red clay with a restrained mouth, </a:t>
            </a:r>
            <a:r>
              <a:rPr lang="en-US" dirty="0" smtClean="0">
                <a:hlinkClick r:id="rId3"/>
              </a:rPr>
              <a:t>rolled</a:t>
            </a:r>
            <a:r>
              <a:rPr lang="en-US" dirty="0" smtClean="0"/>
              <a:t> lip and slightly convex belly tapering to a small circular base. It has been decorated with black paint. The outside has a simple design of three lines, but on the inside similar lines frame a </a:t>
            </a:r>
            <a:r>
              <a:rPr lang="en-US" dirty="0" smtClean="0">
                <a:hlinkClick r:id="rId3"/>
              </a:rPr>
              <a:t>painting</a:t>
            </a:r>
            <a:r>
              <a:rPr lang="en-US" dirty="0" smtClean="0"/>
              <a:t> of three groups of dancers. Each group comprises five figures holding hands. Their hair is braided and a decoration hangs from their body. The </a:t>
            </a:r>
            <a:r>
              <a:rPr lang="en-US" dirty="0" smtClean="0">
                <a:hlinkClick r:id="rId3"/>
              </a:rPr>
              <a:t>braid</a:t>
            </a:r>
            <a:r>
              <a:rPr lang="en-US" dirty="0" smtClean="0"/>
              <a:t> and decoration fall on different sides of each figure, giving a sense of movement to the group. The outer arm of the outer two figures of each group is painted with two lines, perhaps to express the swaying of their arms during the dance.</a:t>
            </a:r>
            <a:br>
              <a:rPr lang="en-US" dirty="0" smtClean="0"/>
            </a:br>
            <a:r>
              <a:rPr lang="en-US" dirty="0" smtClean="0"/>
              <a:t>A wonderful feature of this bowl is that, when it is full of water, the ripples of the water imbue the painted figures with a sense of movement, so that they appear to be dancing. Many scholars have studied this scene, offering different interpretations. Some suggest that it is a hunting dance, some a religious dance, others a ceremonial dance, yet others hypothesize that the aim of the dance is for a bumper harvest. (Yu Lu) Second</a:t>
            </a:r>
            <a:r>
              <a:rPr lang="en-US" baseline="0" dirty="0" smtClean="0"/>
              <a:t> piece is Jade Phoenix, legend holds that when this bird dies it collapses in flames and is reborn from it’s ashes, a powerful symbol for the Chinese afterlife.  2</a:t>
            </a:r>
            <a:r>
              <a:rPr lang="en-US" baseline="30000" dirty="0" smtClean="0"/>
              <a:t>nd</a:t>
            </a:r>
            <a:r>
              <a:rPr lang="en-US" baseline="0" dirty="0" smtClean="0"/>
              <a:t> piece Jade decorative piece - Stylized features – jade is a very hard stone – carved by using an abrasive paste that is rubbed on the stone to wear away a pattern or image, until the bronze age when the jade could be etched and sculpted.  Jade is a symbol of wealth, virtue and honor.3</a:t>
            </a:r>
            <a:r>
              <a:rPr lang="en-US" baseline="30000" dirty="0" smtClean="0"/>
              <a:t>rd</a:t>
            </a:r>
            <a:r>
              <a:rPr lang="en-US" baseline="0" dirty="0" smtClean="0"/>
              <a:t> piece - Jade </a:t>
            </a:r>
            <a:r>
              <a:rPr lang="en-US" baseline="0" dirty="0" err="1" smtClean="0"/>
              <a:t>cong</a:t>
            </a:r>
            <a:r>
              <a:rPr lang="en-US" baseline="0" dirty="0" smtClean="0"/>
              <a:t> with head of an immortal, 	Neolithic, </a:t>
            </a:r>
            <a:r>
              <a:rPr lang="en-US" baseline="0" dirty="0" err="1" smtClean="0"/>
              <a:t>Liangzhu</a:t>
            </a:r>
            <a:r>
              <a:rPr lang="en-US" baseline="0" dirty="0" smtClean="0"/>
              <a:t> Culture(5300-4200BC), 	Height 49.2 cm, Width at top 6.4 cm, Width at bottom 5.6 cm  In form, a </a:t>
            </a:r>
            <a:r>
              <a:rPr lang="en-US" baseline="0" dirty="0" err="1" smtClean="0"/>
              <a:t>cong</a:t>
            </a:r>
            <a:r>
              <a:rPr lang="en-US" baseline="0" dirty="0" smtClean="0"/>
              <a:t> is a tube with a circular inner section and </a:t>
            </a:r>
            <a:r>
              <a:rPr lang="en-US" baseline="0" dirty="0" err="1" smtClean="0"/>
              <a:t>squarish</a:t>
            </a:r>
            <a:r>
              <a:rPr lang="en-US" baseline="0" dirty="0" smtClean="0"/>
              <a:t> outer section. The outer surface is divided vertically or horizontally such that the whole defines a hollow cylinder embedded in a partial rectangular block. Proportions vary - a </a:t>
            </a:r>
            <a:r>
              <a:rPr lang="en-US" baseline="0" dirty="0" err="1" smtClean="0"/>
              <a:t>cong</a:t>
            </a:r>
            <a:r>
              <a:rPr lang="en-US" baseline="0" dirty="0" smtClean="0"/>
              <a:t> may be squat or taller than it is wide. The outer faces are sometimes decorated with mask-like faces, which may be related to the </a:t>
            </a:r>
            <a:r>
              <a:rPr lang="en-US" baseline="0" dirty="0" err="1" smtClean="0"/>
              <a:t>taotie</a:t>
            </a:r>
            <a:r>
              <a:rPr lang="en-US" baseline="0" dirty="0" smtClean="0"/>
              <a:t> designs found on later bronze vessels.   Although generally considered to be a ritual object of some sort, the original function and meaning of the </a:t>
            </a:r>
            <a:r>
              <a:rPr lang="en-US" baseline="0" dirty="0" err="1" smtClean="0"/>
              <a:t>cong</a:t>
            </a:r>
            <a:r>
              <a:rPr lang="en-US" baseline="0" dirty="0" smtClean="0"/>
              <a:t> are unknown. Later writings speak of the </a:t>
            </a:r>
            <a:r>
              <a:rPr lang="en-US" baseline="0" dirty="0" err="1" smtClean="0"/>
              <a:t>cong</a:t>
            </a:r>
            <a:r>
              <a:rPr lang="en-US" baseline="0" dirty="0" smtClean="0"/>
              <a:t> as symbolizing the earth, while the bi represents the heavens. The square represents the earth and a circle represents the heavens.</a:t>
            </a:r>
          </a:p>
          <a:p>
            <a:r>
              <a:rPr lang="en-US" baseline="0" dirty="0" smtClean="0"/>
              <a:t>	</a:t>
            </a:r>
          </a:p>
          <a:p>
            <a:r>
              <a:rPr lang="en-US" baseline="0" dirty="0" smtClean="0"/>
              <a:t>	</a:t>
            </a:r>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2</a:t>
            </a:fld>
            <a:endParaRPr lang="en-US"/>
          </a:p>
        </p:txBody>
      </p:sp>
    </p:spTree>
    <p:extLst>
      <p:ext uri="{BB962C8B-B14F-4D97-AF65-F5344CB8AC3E}">
        <p14:creationId xmlns:p14="http://schemas.microsoft.com/office/powerpoint/2010/main" val="2291537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Prince </a:t>
            </a:r>
            <a:r>
              <a:rPr lang="en-US" dirty="0" err="1" smtClean="0"/>
              <a:t>Zheng</a:t>
            </a:r>
            <a:r>
              <a:rPr lang="en-US" dirty="0" smtClean="0"/>
              <a:t> of the Qin State came to power at age 13 through a combination of military might, spies,</a:t>
            </a:r>
            <a:r>
              <a:rPr lang="en-US" baseline="0" dirty="0" smtClean="0"/>
              <a:t> bribery and alliances he was able to conquer the rival ‘warring states’ and create a unified China larger than any previous dynasty.  He thought his accomplishments so great he named himself Qin Shi Huang first Emperor of all China.  Even before this time he began planning for a great tomb to include warriors, weapons, entertainers and all he would need to continue his great reign in the afterlife. Over 700,000 peasants were conscripted to build his tombs, palaces and temples and many of these workers died during this time.  Emperor Qin also unified China’s laws, writing and measuring systems and languages, connected and extended the North walls to be the Great Wall that we know today.  This allowed for unprecedented growth and cohesion for the country and even today though he is acknowledged as a harsh leader which especially the peasant class suffered under, he is also well respected for his amazing accomplishments in such a short time.</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12</a:t>
            </a:fld>
            <a:endParaRPr lang="en-US"/>
          </a:p>
        </p:txBody>
      </p:sp>
    </p:spTree>
    <p:extLst>
      <p:ext uri="{BB962C8B-B14F-4D97-AF65-F5344CB8AC3E}">
        <p14:creationId xmlns:p14="http://schemas.microsoft.com/office/powerpoint/2010/main" val="260784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1974 three</a:t>
            </a:r>
            <a:r>
              <a:rPr lang="en-US" baseline="0" dirty="0" smtClean="0"/>
              <a:t> farmers while digging for a well came across a terracotta head and many unusual ceramic pieces.  When government archaeologist came they discovered a vast burial pit filled with broken life-size terracotta warriors.  The warriors were originally brightly painted blue and red, but after being exposed to the air they quickly deteriorated.  Still today they have been unable to find a way to prevent this color loss and deterioration , so many pits at this vast tomb site are being left buried until they can find a way to preserve them.  This Archer is the only warrior to be found fully intact.  The detail on his armor are amazing, you can still see a small bit of the original color on the back of the warrior.</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13</a:t>
            </a:fld>
            <a:endParaRPr lang="en-US"/>
          </a:p>
        </p:txBody>
      </p:sp>
    </p:spTree>
    <p:extLst>
      <p:ext uri="{BB962C8B-B14F-4D97-AF65-F5344CB8AC3E}">
        <p14:creationId xmlns:p14="http://schemas.microsoft.com/office/powerpoint/2010/main" val="160006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Chinese, the Great Wall is known as “Wan Li Chang Cheng” (</a:t>
            </a:r>
            <a:r>
              <a:rPr lang="ja-JP" altLang="en-US" dirty="0" smtClean="0"/>
              <a:t>万里长城 </a:t>
            </a:r>
            <a:r>
              <a:rPr lang="en-US" altLang="ja-JP" dirty="0" smtClean="0"/>
              <a:t>), </a:t>
            </a:r>
            <a:r>
              <a:rPr lang="en-US" dirty="0" smtClean="0"/>
              <a:t>or literally, “Long Wall of Ten Thousand Li” (“li” being a measure of distance about 500m or about a third of a mile). But of course, that’s not the actual length of the wall, but just an ancient way of “a majorly</a:t>
            </a:r>
            <a:r>
              <a:rPr lang="en-US" baseline="0" dirty="0" smtClean="0"/>
              <a:t> long</a:t>
            </a:r>
            <a:r>
              <a:rPr lang="en-US" dirty="0" smtClean="0"/>
              <a:t>’ wall.”     Originally built mainly</a:t>
            </a:r>
            <a:r>
              <a:rPr lang="en-US" baseline="0" dirty="0" smtClean="0"/>
              <a:t> of stone and earth by connecting and reinforcing shorter previous walls, the Qin Emperor used more than 500,000 peasants and slaves to build the wall.  Many of them died doing this work so it was also referred to as the longest burial tomb in the world.  These images and most of what we have today came from a 100 year rebuild during the Ming Dynasty (1368-1644 CE)</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15</a:t>
            </a:fld>
            <a:endParaRPr lang="en-US"/>
          </a:p>
        </p:txBody>
      </p:sp>
    </p:spTree>
    <p:extLst>
      <p:ext uri="{BB962C8B-B14F-4D97-AF65-F5344CB8AC3E}">
        <p14:creationId xmlns:p14="http://schemas.microsoft.com/office/powerpoint/2010/main" val="2947181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of wall is approximately 90 minutes outside Beijing.  The characters on the hillside</a:t>
            </a:r>
            <a:r>
              <a:rPr lang="en-US" baseline="0" dirty="0" smtClean="0"/>
              <a:t> below the wall is a tribute to Chairman Mao the leader of the Cultural Revolution. </a:t>
            </a:r>
            <a:r>
              <a:rPr lang="en-US" dirty="0" smtClean="0"/>
              <a:t>Fast forward to the 15</a:t>
            </a:r>
            <a:r>
              <a:rPr lang="en-US" baseline="30000" dirty="0" smtClean="0"/>
              <a:t>th</a:t>
            </a:r>
            <a:r>
              <a:rPr lang="en-US" dirty="0" smtClean="0"/>
              <a:t> and 16</a:t>
            </a:r>
            <a:r>
              <a:rPr lang="en-US" baseline="30000" dirty="0" smtClean="0"/>
              <a:t>th</a:t>
            </a:r>
            <a:r>
              <a:rPr lang="en-US" dirty="0" smtClean="0"/>
              <a:t> centuries. The most impressive “modern” sections of the Great Wall were all constructed during </a:t>
            </a:r>
            <a:r>
              <a:rPr lang="en-US" dirty="0" smtClean="0">
                <a:hlinkClick r:id="rId3"/>
              </a:rPr>
              <a:t>the Ming Dynasty</a:t>
            </a:r>
            <a:r>
              <a:rPr lang="en-US" dirty="0" smtClean="0"/>
              <a:t> (1388-1644 CE). The insular Ming emperors didn’t just fortify parts of the wall…we’re talking about over a 100-year effort to completely rebuild and reinforce the wall using modern brick and mortar construction (and you thought your kitchen renovation project was a never-ending money pit).</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16</a:t>
            </a:fld>
            <a:endParaRPr lang="en-US"/>
          </a:p>
        </p:txBody>
      </p:sp>
    </p:spTree>
    <p:extLst>
      <p:ext uri="{BB962C8B-B14F-4D97-AF65-F5344CB8AC3E}">
        <p14:creationId xmlns:p14="http://schemas.microsoft.com/office/powerpoint/2010/main" val="2264435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Writing materials</a:t>
            </a:r>
          </a:p>
          <a:p>
            <a:r>
              <a:rPr lang="en-US" dirty="0" smtClean="0"/>
              <a:t>Typical ancient Chinese writing materials were </a:t>
            </a:r>
            <a:r>
              <a:rPr lang="en-US" dirty="0" err="1" smtClean="0">
                <a:hlinkClick r:id="rId3" tooltip="Chinese bronze inscriptions"/>
              </a:rPr>
              <a:t>bronzewares</a:t>
            </a:r>
            <a:r>
              <a:rPr lang="en-US" dirty="0" smtClean="0"/>
              <a:t> and </a:t>
            </a:r>
            <a:r>
              <a:rPr lang="en-US" dirty="0" smtClean="0">
                <a:hlinkClick r:id="rId4" tooltip="Oracle bone script"/>
              </a:rPr>
              <a:t>animal bones</a:t>
            </a:r>
            <a:r>
              <a:rPr lang="en-US" dirty="0" smtClean="0"/>
              <a:t>. By the beginning of the Han Dynasty, the chief writing materials were </a:t>
            </a:r>
            <a:r>
              <a:rPr lang="en-US" dirty="0" smtClean="0">
                <a:hlinkClick r:id="rId5" tooltip="Clay tablet"/>
              </a:rPr>
              <a:t>clay tablets</a:t>
            </a:r>
            <a:r>
              <a:rPr lang="en-US" dirty="0" smtClean="0"/>
              <a:t>, silk cloth, and rolled scrolls made from </a:t>
            </a:r>
            <a:r>
              <a:rPr lang="en-US" dirty="0" smtClean="0">
                <a:hlinkClick r:id="rId6" tooltip="Bamboo"/>
              </a:rPr>
              <a:t>bamboo</a:t>
            </a:r>
            <a:r>
              <a:rPr lang="en-US" dirty="0" smtClean="0"/>
              <a:t> strips sewn together with hempen string; these were passed through drilled holes and secured with clay stamps.</a:t>
            </a:r>
            <a:r>
              <a:rPr lang="en-US" baseline="30000" dirty="0" smtClean="0">
                <a:hlinkClick r:id="rId7"/>
              </a:rPr>
              <a:t>[222]</a:t>
            </a:r>
            <a:endParaRPr lang="en-US" dirty="0" smtClean="0"/>
          </a:p>
          <a:p>
            <a:r>
              <a:rPr lang="en-US" dirty="0" smtClean="0"/>
              <a:t>The oldest known Chinese piece of hard, hempen </a:t>
            </a:r>
            <a:r>
              <a:rPr lang="en-US" dirty="0" smtClean="0">
                <a:hlinkClick r:id="rId8" tooltip="Wrapping paper"/>
              </a:rPr>
              <a:t>wrapping paper</a:t>
            </a:r>
            <a:r>
              <a:rPr lang="en-US" dirty="0" smtClean="0"/>
              <a:t> dates to the 2nd century BC. The standard </a:t>
            </a:r>
            <a:r>
              <a:rPr lang="en-US" dirty="0" smtClean="0">
                <a:hlinkClick r:id="rId9" tooltip="Papermaking"/>
              </a:rPr>
              <a:t>papermaking</a:t>
            </a:r>
            <a:r>
              <a:rPr lang="en-US" dirty="0" smtClean="0"/>
              <a:t> process was invented by </a:t>
            </a:r>
            <a:r>
              <a:rPr lang="en-US" dirty="0" err="1" smtClean="0">
                <a:hlinkClick r:id="rId10" tooltip="Cai Lun"/>
              </a:rPr>
              <a:t>Cai</a:t>
            </a:r>
            <a:r>
              <a:rPr lang="en-US" dirty="0" smtClean="0">
                <a:hlinkClick r:id="rId10" tooltip="Cai Lun"/>
              </a:rPr>
              <a:t> </a:t>
            </a:r>
            <a:r>
              <a:rPr lang="en-US" dirty="0" err="1" smtClean="0">
                <a:hlinkClick r:id="rId10" tooltip="Cai Lun"/>
              </a:rPr>
              <a:t>Lun</a:t>
            </a:r>
            <a:r>
              <a:rPr lang="en-US" dirty="0" smtClean="0"/>
              <a:t> (50–121 AD) in 105 AD.</a:t>
            </a:r>
            <a:r>
              <a:rPr lang="en-US" baseline="30000" dirty="0" smtClean="0">
                <a:hlinkClick r:id="rId11"/>
              </a:rPr>
              <a:t>[223]</a:t>
            </a:r>
            <a:r>
              <a:rPr lang="en-US" dirty="0" smtClean="0"/>
              <a:t> The oldest known surviving piece of </a:t>
            </a:r>
            <a:r>
              <a:rPr lang="en-US" dirty="0" smtClean="0">
                <a:hlinkClick r:id="rId12" tooltip="Paper"/>
              </a:rPr>
              <a:t>paper</a:t>
            </a:r>
            <a:r>
              <a:rPr lang="en-US" dirty="0" smtClean="0"/>
              <a:t> with writing on it was found in the ruins of a Han </a:t>
            </a:r>
            <a:r>
              <a:rPr lang="en-US" dirty="0" smtClean="0">
                <a:hlinkClick r:id="rId13" tooltip="Watchtower"/>
              </a:rPr>
              <a:t>watchtower</a:t>
            </a:r>
            <a:r>
              <a:rPr lang="en-US" dirty="0" smtClean="0"/>
              <a:t> that had been abandoned in 110 AD, in </a:t>
            </a:r>
            <a:r>
              <a:rPr lang="en-US" dirty="0" smtClean="0">
                <a:hlinkClick r:id="rId14" tooltip="Inner Mongolia"/>
              </a:rPr>
              <a:t>Inner Mongolia</a:t>
            </a:r>
            <a:r>
              <a:rPr lang="en-US" dirty="0" smtClean="0"/>
              <a:t>.</a:t>
            </a:r>
            <a:r>
              <a:rPr lang="en-US" baseline="30000" dirty="0" smtClean="0">
                <a:hlinkClick r:id="rId15"/>
              </a:rPr>
              <a:t>[224]</a:t>
            </a:r>
            <a:endParaRPr lang="en-US" baseline="30000" dirty="0" smtClean="0"/>
          </a:p>
          <a:p>
            <a:endParaRPr lang="en-US" baseline="30000" dirty="0" smtClean="0"/>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17</a:t>
            </a:fld>
            <a:endParaRPr lang="en-US"/>
          </a:p>
        </p:txBody>
      </p:sp>
    </p:spTree>
    <p:extLst>
      <p:ext uri="{BB962C8B-B14F-4D97-AF65-F5344CB8AC3E}">
        <p14:creationId xmlns:p14="http://schemas.microsoft.com/office/powerpoint/2010/main" val="1878123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their coffins had collapsed, Liu Sheng and Dou Wan were each found in a well-preserved jade suit.  Liu Sheng's was made of 2498 pieces of jade, sewn together with two and a half pounds of gold wire (Dou </a:t>
            </a:r>
            <a:r>
              <a:rPr lang="en-US" dirty="0" err="1" smtClean="0"/>
              <a:t>Wan's</a:t>
            </a:r>
            <a:r>
              <a:rPr lang="en-US" dirty="0" smtClean="0"/>
              <a:t> was smaller).  Each suit consists of 12 sections:  face, head, front, and back parts of tunic, arms, gloves, leggings, and feet.  It has been estimated that a suit such as Liu Sheng's would have taken ten years to fashion.  Along with the jade suits, Liu Sheng and Dou Wan each had a gilt bronze headrest inlaid with jade and held jade crescents in their hands.  </a:t>
            </a:r>
          </a:p>
          <a:p>
            <a:endParaRPr lang="en-US" dirty="0" smtClean="0"/>
          </a:p>
          <a:p>
            <a:r>
              <a:rPr lang="en-US" dirty="0" smtClean="0"/>
              <a:t>Archaeologists had known of the existence of jade burial suits from texts, but the two suits found at </a:t>
            </a:r>
            <a:r>
              <a:rPr lang="en-US" dirty="0" err="1" smtClean="0"/>
              <a:t>Mancheng</a:t>
            </a:r>
            <a:r>
              <a:rPr lang="en-US" dirty="0" smtClean="0"/>
              <a:t> are the earliest and most complete examples ever discovered.    During the Han, jade funerary suits were used exclusively for the highest ranking nobles and were sewn with gold, silver, or bronze wire according to rank.  The practice was discontinued after the Han.  </a:t>
            </a:r>
          </a:p>
          <a:p>
            <a:endParaRPr lang="en-US" dirty="0" smtClean="0"/>
          </a:p>
          <a:p>
            <a:r>
              <a:rPr lang="en-US" dirty="0" smtClean="0"/>
              <a:t>What beliefs about the soul and the afterlife are reflected in the practice of wearing jade burial suits? </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18</a:t>
            </a:fld>
            <a:endParaRPr lang="en-US"/>
          </a:p>
        </p:txBody>
      </p:sp>
    </p:spTree>
    <p:extLst>
      <p:ext uri="{BB962C8B-B14F-4D97-AF65-F5344CB8AC3E}">
        <p14:creationId xmlns:p14="http://schemas.microsoft.com/office/powerpoint/2010/main" val="153280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Narkisim" panose="020E0502050101010101" pitchFamily="34" charset="-79"/>
                <a:cs typeface="Narkisim" panose="020E0502050101010101" pitchFamily="34" charset="-79"/>
              </a:rPr>
              <a:t>Anonymous Chinese artist Description : Two gentlemen engrossed in conversation while two others look on, a Chinese painting on a ceramic tile from a tomb near Luoyang, Henan province, dated to the Eastern Han Dynasty (25–220 AD)</a:t>
            </a:r>
            <a:r>
              <a:rPr lang="en-US" sz="1200" baseline="0" dirty="0" smtClean="0">
                <a:latin typeface="Narkisim" panose="020E0502050101010101" pitchFamily="34" charset="-79"/>
                <a:cs typeface="Narkisim" panose="020E0502050101010101" pitchFamily="34" charset="-79"/>
              </a:rPr>
              <a:t>  </a:t>
            </a:r>
            <a:r>
              <a:rPr lang="en-US" sz="1200" dirty="0" smtClean="0">
                <a:latin typeface="Narkisim" panose="020E0502050101010101" pitchFamily="34" charset="-79"/>
                <a:cs typeface="Narkisim" panose="020E0502050101010101" pitchFamily="34" charset="-79"/>
              </a:rPr>
              <a:t>Current location Museum of Fine Arts, Boston </a:t>
            </a:r>
          </a:p>
          <a:p>
            <a:endParaRPr lang="en-US" dirty="0" smtClean="0"/>
          </a:p>
          <a:p>
            <a:r>
              <a:rPr lang="en-US" dirty="0" smtClean="0"/>
              <a:t>Funerary banner from the tomb of Lady Dai (</a:t>
            </a:r>
            <a:r>
              <a:rPr lang="en-US" dirty="0" err="1" smtClean="0"/>
              <a:t>Xin</a:t>
            </a:r>
            <a:r>
              <a:rPr lang="en-US" dirty="0" smtClean="0"/>
              <a:t> </a:t>
            </a:r>
            <a:r>
              <a:rPr lang="en-US" dirty="0" err="1" smtClean="0"/>
              <a:t>Zhui</a:t>
            </a:r>
            <a:r>
              <a:rPr lang="en-US" dirty="0" smtClean="0"/>
              <a:t>), </a:t>
            </a:r>
            <a:r>
              <a:rPr lang="en-US" dirty="0" err="1" smtClean="0"/>
              <a:t>Mawangdui</a:t>
            </a:r>
            <a:r>
              <a:rPr lang="en-US" dirty="0" smtClean="0"/>
              <a:t>, Hunan province, ink and </a:t>
            </a:r>
            <a:r>
              <a:rPr lang="en-US" dirty="0" err="1" smtClean="0"/>
              <a:t>colours</a:t>
            </a:r>
            <a:r>
              <a:rPr lang="en-US" dirty="0" smtClean="0"/>
              <a:t> on silk, </a:t>
            </a:r>
            <a:r>
              <a:rPr lang="en-US" i="1" dirty="0" smtClean="0"/>
              <a:t>c.</a:t>
            </a:r>
            <a:r>
              <a:rPr lang="en-US" dirty="0" smtClean="0"/>
              <a:t> 168 </a:t>
            </a:r>
            <a:r>
              <a:rPr lang="en-US" i="1" dirty="0" err="1" smtClean="0"/>
              <a:t>bc</a:t>
            </a:r>
            <a:r>
              <a:rPr lang="en-US" dirty="0" smtClean="0"/>
              <a:t>, Western Han dynasty; in the Hunan Provincial Museum, Changsha, China.</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19</a:t>
            </a:fld>
            <a:endParaRPr lang="en-US"/>
          </a:p>
        </p:txBody>
      </p:sp>
    </p:spTree>
    <p:extLst>
      <p:ext uri="{BB962C8B-B14F-4D97-AF65-F5344CB8AC3E}">
        <p14:creationId xmlns:p14="http://schemas.microsoft.com/office/powerpoint/2010/main" val="1207930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Han began to use colorful low-fire glazes for decorations.  The detail on the house is beautiful and intricate and stands close to 5ft tall.  The Han also saw beautiful green glazes being used which eventually led to the famous Chinese celadon green earthenware and porcelain</a:t>
            </a:r>
          </a:p>
          <a:p>
            <a:r>
              <a:rPr lang="en-US" baseline="0" dirty="0" smtClean="0"/>
              <a:t>Jar on left </a:t>
            </a:r>
            <a:r>
              <a:rPr lang="en-US" baseline="0" dirty="0" err="1" smtClean="0"/>
              <a:t>Kimbell</a:t>
            </a:r>
            <a:r>
              <a:rPr lang="en-US" baseline="0" dirty="0" smtClean="0"/>
              <a:t> Museum Fort Worth TX</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20</a:t>
            </a:fld>
            <a:endParaRPr lang="en-US"/>
          </a:p>
        </p:txBody>
      </p:sp>
    </p:spTree>
    <p:extLst>
      <p:ext uri="{BB962C8B-B14F-4D97-AF65-F5344CB8AC3E}">
        <p14:creationId xmlns:p14="http://schemas.microsoft.com/office/powerpoint/2010/main" val="461259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p:txBody>
      </p:sp>
      <p:sp>
        <p:nvSpPr>
          <p:cNvPr id="4" name="Slide Number Placeholder 3"/>
          <p:cNvSpPr>
            <a:spLocks noGrp="1"/>
          </p:cNvSpPr>
          <p:nvPr>
            <p:ph type="sldNum" sz="quarter" idx="10"/>
          </p:nvPr>
        </p:nvSpPr>
        <p:spPr/>
        <p:txBody>
          <a:bodyPr/>
          <a:lstStyle/>
          <a:p>
            <a:fld id="{452F96E0-898F-4E38-AD05-8AF707FEE3D2}" type="slidenum">
              <a:rPr lang="en-US" smtClean="0"/>
              <a:t>21</a:t>
            </a:fld>
            <a:endParaRPr lang="en-US"/>
          </a:p>
        </p:txBody>
      </p:sp>
    </p:spTree>
    <p:extLst>
      <p:ext uri="{BB962C8B-B14F-4D97-AF65-F5344CB8AC3E}">
        <p14:creationId xmlns:p14="http://schemas.microsoft.com/office/powerpoint/2010/main" val="633426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Narkisim" panose="020E0502050101010101" pitchFamily="34" charset="-79"/>
                <a:cs typeface="Narkisim" panose="020E0502050101010101" pitchFamily="34" charset="-79"/>
              </a:rPr>
              <a:t>Left   Zhang </a:t>
            </a:r>
            <a:r>
              <a:rPr lang="en-US" sz="1200" dirty="0" err="1" smtClean="0">
                <a:latin typeface="Narkisim" panose="020E0502050101010101" pitchFamily="34" charset="-79"/>
                <a:cs typeface="Narkisim" panose="020E0502050101010101" pitchFamily="34" charset="-79"/>
              </a:rPr>
              <a:t>Zhong</a:t>
            </a:r>
            <a:r>
              <a:rPr lang="en-US" sz="1200" dirty="0" smtClean="0">
                <a:latin typeface="Narkisim" panose="020E0502050101010101" pitchFamily="34" charset="-79"/>
                <a:cs typeface="Narkisim" panose="020E0502050101010101" pitchFamily="34" charset="-79"/>
              </a:rPr>
              <a:t>, Yuan Dynasty</a:t>
            </a:r>
          </a:p>
          <a:p>
            <a:r>
              <a:rPr lang="en-US" sz="1200" dirty="0" smtClean="0">
                <a:latin typeface="Narkisim" panose="020E0502050101010101" pitchFamily="34" charset="-79"/>
                <a:cs typeface="Narkisim" panose="020E0502050101010101" pitchFamily="34" charset="-79"/>
              </a:rPr>
              <a:t>Ink and color on paper</a:t>
            </a:r>
          </a:p>
          <a:p>
            <a:r>
              <a:rPr lang="en-US" sz="1200" dirty="0" smtClean="0">
                <a:latin typeface="Narkisim" panose="020E0502050101010101" pitchFamily="34" charset="-79"/>
                <a:cs typeface="Narkisim" panose="020E0502050101010101" pitchFamily="34" charset="-79"/>
              </a:rPr>
              <a:t>96.4*46cm</a:t>
            </a:r>
          </a:p>
          <a:p>
            <a:endParaRPr lang="en-US" sz="1200" dirty="0" smtClean="0">
              <a:latin typeface="Narkisim" panose="020E0502050101010101" pitchFamily="34" charset="-79"/>
              <a:cs typeface="Narkisim" panose="020E0502050101010101" pitchFamily="34" charset="-79"/>
            </a:endParaRPr>
          </a:p>
          <a:p>
            <a:r>
              <a:rPr lang="en-US" sz="1200" dirty="0" smtClean="0">
                <a:latin typeface="Narkisim" panose="020E0502050101010101" pitchFamily="34" charset="-79"/>
                <a:cs typeface="Narkisim" panose="020E0502050101010101" pitchFamily="34" charset="-79"/>
              </a:rPr>
              <a:t>Zhang </a:t>
            </a:r>
            <a:r>
              <a:rPr lang="en-US" sz="1200" dirty="0" err="1" smtClean="0">
                <a:latin typeface="Narkisim" panose="020E0502050101010101" pitchFamily="34" charset="-79"/>
                <a:cs typeface="Narkisim" panose="020E0502050101010101" pitchFamily="34" charset="-79"/>
              </a:rPr>
              <a:t>Zhong</a:t>
            </a:r>
            <a:r>
              <a:rPr lang="en-US" sz="1200" dirty="0" smtClean="0">
                <a:latin typeface="Narkisim" panose="020E0502050101010101" pitchFamily="34" charset="-79"/>
                <a:cs typeface="Narkisim" panose="020E0502050101010101" pitchFamily="34" charset="-79"/>
              </a:rPr>
              <a:t> specialized in landscape and flower-and-bird painting. This painting depicts the happy conjugal life of a pair of mandarin ducks on a lotus pond, gilt by the setting autumn sun. The mandarin duck is noted for its fidelity to its spouse and marries only once in its life. It is therefore considered a symbol of love and family life. "He", meaning lotus, and "he" meaning harmony are homophones in Chinese. The artist puts a pair of mandarin ducks in a lotus pond to wish the recipient of the painting a harmonious, happy family life. In a development of the Song tradition of drawing flowers and birds from life, the artist uses a variety of brushwork idioms to convey a strong sense of texture, but never loses the general orientation of vivid portrayal of objects.</a:t>
            </a:r>
          </a:p>
          <a:p>
            <a:r>
              <a:rPr lang="en-US" dirty="0" smtClean="0"/>
              <a:t>Left: Song Dynasty  Ink and color on silk</a:t>
            </a:r>
          </a:p>
          <a:p>
            <a:r>
              <a:rPr lang="en-US" dirty="0" smtClean="0"/>
              <a:t>195.6*106.7cm</a:t>
            </a:r>
          </a:p>
          <a:p>
            <a:endParaRPr lang="en-US" dirty="0" smtClean="0"/>
          </a:p>
          <a:p>
            <a:r>
              <a:rPr lang="en-US" dirty="0" smtClean="0"/>
              <a:t>In a corner of a garden on a winter day the bamboos are still green and the white plum blossoms are in full bloom. Bright red blossoms break out on an early blooming camellia. Sister and brother are absorbed in playing with a kitten. The sister teases the cat with a colorful flag while protecting the brother with her other hand. The kitten pounces and romps. The painting exudes harmony and happiness. The hair of the two children is quaintly done and their dark eyes sparkle. This vivid picture was probably commissioned as a portrait of the children.</a:t>
            </a:r>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22</a:t>
            </a:fld>
            <a:endParaRPr lang="en-US"/>
          </a:p>
        </p:txBody>
      </p:sp>
    </p:spTree>
    <p:extLst>
      <p:ext uri="{BB962C8B-B14F-4D97-AF65-F5344CB8AC3E}">
        <p14:creationId xmlns:p14="http://schemas.microsoft.com/office/powerpoint/2010/main" val="260967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Map give current borders and surrounding nations</a:t>
            </a:r>
            <a:r>
              <a:rPr lang="en-US" baseline="0" dirty="0" smtClean="0"/>
              <a:t> as we know today.  During the Neolithic times the earliest Chinese civilizations developed around the Huang He or Yellow River valleys. Leading to what many consider the first dynasty the Xia (roughly 2070-1600 BCE, but with no written histories little is still known.  As a people they were mainly an agricultural based society, but did create early bronze vessel and plates around 1700 BCE and fairly sophisticated pottery and stoneware.  Pottery was watered before removing from kiln leading to mainly black or gray color, but were often decorated with beautiful patterns in rope,, feather or nailing patterns.  The Shang Dynasty is known for the first Chinese script, earliest surviving literature (1000BCE) the beginnings of urban life and sophistication of bronze work and eventually iron work around 650 BCE.</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3</a:t>
            </a:fld>
            <a:endParaRPr lang="en-US"/>
          </a:p>
        </p:txBody>
      </p:sp>
    </p:spTree>
    <p:extLst>
      <p:ext uri="{BB962C8B-B14F-4D97-AF65-F5344CB8AC3E}">
        <p14:creationId xmlns:p14="http://schemas.microsoft.com/office/powerpoint/2010/main" val="954201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the brushwork appears round and blunt, the dots and hooked strokes not revealing the tip of the brush. The characters are even and balanced, revealing a straightforward elegance and introverted harmony. The Qianlong Emperor (reigned 1735-1796) in the Qing dynasty especially prized this work, praising it as "The one and only; a masterpiece for all time (</a:t>
            </a:r>
            <a:r>
              <a:rPr lang="ja-JP" altLang="en-US" dirty="0" smtClean="0"/>
              <a:t>天下無雙，古今鮮對</a:t>
            </a:r>
            <a:r>
              <a:rPr lang="en-US" altLang="ja-JP" dirty="0" smtClean="0"/>
              <a:t>).</a:t>
            </a:r>
          </a:p>
          <a:p>
            <a:r>
              <a:rPr lang="en-US" dirty="0" smtClean="0"/>
              <a:t/>
            </a:r>
            <a:br>
              <a:rPr lang="en-US" dirty="0" smtClean="0"/>
            </a:br>
            <a:r>
              <a:rPr lang="en-US" dirty="0" smtClean="0"/>
              <a:t>“</a:t>
            </a:r>
            <a:r>
              <a:rPr lang="en-US" dirty="0" smtClean="0">
                <a:hlinkClick r:id="rId3"/>
              </a:rPr>
              <a:t>Modern</a:t>
            </a:r>
            <a:r>
              <a:rPr lang="en-US" dirty="0" smtClean="0"/>
              <a:t>” Chinese writing is thought to have begun with the Han. During this period clerical script which superseded seal script as the normal script for general documents went through a radical reform. By fabricating character elements, or radicals, and by reorganizing characters with the newly developed elements, the last pictographic vestige in small seal script was eliminated - the design of Chinese written language was finalized. A overwhelming majority of clerical characters have continued into modern times. To this day, the Chinese still refer to their characters as “</a:t>
            </a:r>
            <a:r>
              <a:rPr lang="en-US" dirty="0" err="1" smtClean="0"/>
              <a:t>han</a:t>
            </a:r>
            <a:r>
              <a:rPr lang="en-US" dirty="0" smtClean="0"/>
              <a:t> </a:t>
            </a:r>
            <a:r>
              <a:rPr lang="en-US" dirty="0" err="1" smtClean="0"/>
              <a:t>zi</a:t>
            </a:r>
            <a:r>
              <a:rPr lang="en-US" dirty="0" smtClean="0"/>
              <a:t>”, or Han characters, an echo of remote glory.</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23</a:t>
            </a:fld>
            <a:endParaRPr lang="en-US"/>
          </a:p>
        </p:txBody>
      </p:sp>
    </p:spTree>
    <p:extLst>
      <p:ext uri="{BB962C8B-B14F-4D97-AF65-F5344CB8AC3E}">
        <p14:creationId xmlns:p14="http://schemas.microsoft.com/office/powerpoint/2010/main" val="1492933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Regular script is also known as “Clerical Script" and “True/Standard Script". "Regular" means model, namely, this type of script can be deemed as a model or standard script. There was a saying about calligraphy learning in ancient times, "Regular script is a must when learning calligraphy". This is because regular script is easy to write due to its square form and structure as well as straight strokes. Accordingly, since the date it was created, regular script has served as an official script in China over thousands of years.</a:t>
            </a:r>
          </a:p>
          <a:p>
            <a:r>
              <a:rPr lang="en-US" dirty="0" smtClean="0"/>
              <a:t>The perfection of clerical script.   Later Han period saw many stone steles. Stele was originally a monolith served as a sundial in front of Zhou's ancestral temples. Han adopted Zhou's patriarchal clan system, and the use of stele was expanded to record events, declare official merits, perpetuate the memory of individuals in their epitaph tablets, and preserve the canons of Confucian and Taoist texts. These steles were inscribed in clerical script. Finalized clerical script was formal in composition, regular in stroke placement, and dignified in expression. In next five hundred years, clerical script remained the official script through successive dynasties.</a:t>
            </a:r>
          </a:p>
          <a:p>
            <a:r>
              <a:rPr lang="en-US" dirty="0" smtClean="0"/>
              <a:t>The creator and exact period in which he lived are not clear. However, in the opinion of most of calligraphists in the past generations, the originator is Wang </a:t>
            </a:r>
            <a:r>
              <a:rPr lang="en-US" dirty="0" err="1" smtClean="0"/>
              <a:t>Cizhong</a:t>
            </a:r>
            <a:r>
              <a:rPr lang="en-US" dirty="0" smtClean="0"/>
              <a:t> in the late Han Dynasty.</a:t>
            </a:r>
          </a:p>
          <a:p>
            <a:r>
              <a:rPr lang="en-US" dirty="0" smtClean="0"/>
              <a:t>Regular script acts as an evolving mainstream of standard font and other fonts of Chinese characters. From this set writing form emerged two additional Chinese calligraphy styles:-cursive script and running script (auxiliary fonts). </a:t>
            </a:r>
          </a:p>
          <a:p>
            <a:r>
              <a:rPr lang="en-US" dirty="0" smtClean="0"/>
              <a:t>Right: The earliest systematic calligraphy form in China, seal script is characterized by flat elongated characters worked out in rounded strokes. The pre-Qin characters are called "Big Seal Script" and the characters after Qin's unification are called "Small Seal Script". The latter abolished the use of the large number of regional variations of characters, further unifying, simplifying and standardizing the Chinese language. It was the first massive systematic codification of ancient Chinese characters in Chinese history. Small Seal Script, after being unified, took on more symbolic features and exerted profound influences on the standardizations of language in later generations.</a:t>
            </a:r>
          </a:p>
          <a:p>
            <a:r>
              <a:rPr lang="en-US" dirty="0" smtClean="0"/>
              <a:t>As an art of calligraphy, seal script has been until today frequently used in artists' seals. On the other hand, its rich visual elements have endowed new life to seal script, the earliest systematic calligraphy form in China, in the fields of modern advertising, and icon and pattern designing.</a:t>
            </a:r>
          </a:p>
          <a:p>
            <a:r>
              <a:rPr lang="en-US" dirty="0" smtClean="0"/>
              <a:t>Zhou Yi is a book on divination. This is one of the earliest copies of Zhou Yi still in existence; it is quite different from the current editions in the arrangement of the trigrams. Written in the formalized Han clerical script, it might be a copy transcribed in the early years of the reign of the Han Emperor Wendi.</a:t>
            </a:r>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24</a:t>
            </a:fld>
            <a:endParaRPr lang="en-US"/>
          </a:p>
        </p:txBody>
      </p:sp>
    </p:spTree>
    <p:extLst>
      <p:ext uri="{BB962C8B-B14F-4D97-AF65-F5344CB8AC3E}">
        <p14:creationId xmlns:p14="http://schemas.microsoft.com/office/powerpoint/2010/main" val="3304293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Semi-cursive Script (also called "Running Script") is a calligraphy style with free movements, between the Regular Script and the Cursive Script. It was created in the late Eastern Han Dynasty to make up for the slow-speed writing of the Regular Script and the difficulty in reading the Cursive Script.</a:t>
            </a:r>
          </a:p>
          <a:p>
            <a:r>
              <a:rPr lang="en-US" dirty="0" smtClean="0"/>
              <a:t>The most striking features of the Semi-cursive Script are stroke connection and omission, the inclusion of few or no cursive characters and the retaining of easily-readable structures of the Regular Script. Thus, the Semi-cursive Script is a practical style that can be quickly written and read with ease. The Semi-cursive Script is romantic and aesthetic and characterized by smoothness with no scribbles and regularity with no restriction.</a:t>
            </a:r>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25</a:t>
            </a:fld>
            <a:endParaRPr lang="en-US"/>
          </a:p>
        </p:txBody>
      </p:sp>
    </p:spTree>
    <p:extLst>
      <p:ext uri="{BB962C8B-B14F-4D97-AF65-F5344CB8AC3E}">
        <p14:creationId xmlns:p14="http://schemas.microsoft.com/office/powerpoint/2010/main" val="896237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Cursive script emerged in the early years of the Han dynasty as a result of its convenience in writing. Its basic characteristics can be summed up as: an impression of vigorous and unrestrained spirit is revealed in the rhythmic and fast movement of brushes.</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26</a:t>
            </a:fld>
            <a:endParaRPr lang="en-US"/>
          </a:p>
        </p:txBody>
      </p:sp>
    </p:spTree>
    <p:extLst>
      <p:ext uri="{BB962C8B-B14F-4D97-AF65-F5344CB8AC3E}">
        <p14:creationId xmlns:p14="http://schemas.microsoft.com/office/powerpoint/2010/main" val="657664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Nymph of the </a:t>
            </a:r>
            <a:r>
              <a:rPr lang="en-US" i="1" dirty="0" err="1" smtClean="0"/>
              <a:t>Luo</a:t>
            </a:r>
            <a:r>
              <a:rPr lang="en-US" i="1" dirty="0" smtClean="0"/>
              <a:t> River</a:t>
            </a:r>
            <a:r>
              <a:rPr lang="en-US" dirty="0" smtClean="0"/>
              <a:t> is a painting by </a:t>
            </a:r>
            <a:r>
              <a:rPr lang="en-US" dirty="0" err="1" smtClean="0"/>
              <a:t>Gu</a:t>
            </a:r>
            <a:r>
              <a:rPr lang="en-US" dirty="0" smtClean="0"/>
              <a:t> illustrates a poem written by </a:t>
            </a:r>
            <a:r>
              <a:rPr lang="en-US" dirty="0" smtClean="0">
                <a:hlinkClick r:id="rId3" tooltip="Cao Zhi"/>
              </a:rPr>
              <a:t>Cao </a:t>
            </a:r>
            <a:r>
              <a:rPr lang="en-US" dirty="0" err="1" smtClean="0">
                <a:hlinkClick r:id="rId3" tooltip="Cao Zhi"/>
              </a:rPr>
              <a:t>Zhi</a:t>
            </a:r>
            <a:r>
              <a:rPr lang="en-US" dirty="0" smtClean="0"/>
              <a:t> (192-232). It survives in three copies </a:t>
            </a:r>
            <a:r>
              <a:rPr lang="en-US" dirty="0" smtClean="0">
                <a:hlinkClick r:id="rId4"/>
              </a:rPr>
              <a:t>dating</a:t>
            </a:r>
            <a:r>
              <a:rPr lang="en-US" dirty="0" smtClean="0"/>
              <a:t> to the Song Dynasty.</a:t>
            </a:r>
            <a:r>
              <a:rPr lang="en-US" baseline="30000" dirty="0" smtClean="0">
                <a:hlinkClick r:id="rId5"/>
              </a:rPr>
              <a:t>[3]</a:t>
            </a:r>
            <a:r>
              <a:rPr lang="en-US" dirty="0" smtClean="0"/>
              <a:t> One copy is now held in the Palace Museum in Beijing,</a:t>
            </a:r>
            <a:r>
              <a:rPr lang="en-US" baseline="30000" dirty="0" smtClean="0">
                <a:hlinkClick r:id="rId5"/>
              </a:rPr>
              <a:t>[3]</a:t>
            </a:r>
            <a:r>
              <a:rPr lang="en-US" dirty="0" smtClean="0"/>
              <a:t> and another one is now at the </a:t>
            </a:r>
            <a:r>
              <a:rPr lang="en-US" dirty="0" smtClean="0">
                <a:hlinkClick r:id="rId6" tooltip="Freer Gallery"/>
              </a:rPr>
              <a:t>Freer Gallery</a:t>
            </a:r>
            <a:r>
              <a:rPr lang="en-US" dirty="0" smtClean="0"/>
              <a:t> in </a:t>
            </a:r>
            <a:r>
              <a:rPr lang="en-US" dirty="0" smtClean="0">
                <a:hlinkClick r:id="rId7" tooltip="Washington, D.C."/>
              </a:rPr>
              <a:t>Washington, D.C.</a:t>
            </a:r>
            <a:r>
              <a:rPr lang="en-US" baseline="30000" dirty="0" smtClean="0">
                <a:hlinkClick r:id="rId5"/>
              </a:rPr>
              <a:t>[3]</a:t>
            </a:r>
            <a:r>
              <a:rPr lang="en-US" dirty="0" smtClean="0"/>
              <a:t> The third was brought to Manchuria by the last emperor </a:t>
            </a:r>
            <a:r>
              <a:rPr lang="en-US" dirty="0" err="1" smtClean="0">
                <a:hlinkClick r:id="rId8" tooltip="Pu Yi"/>
              </a:rPr>
              <a:t>Pu</a:t>
            </a:r>
            <a:r>
              <a:rPr lang="en-US" dirty="0" smtClean="0">
                <a:hlinkClick r:id="rId8" tooltip="Pu Yi"/>
              </a:rPr>
              <a:t> Yi</a:t>
            </a:r>
            <a:r>
              <a:rPr lang="en-US" dirty="0" smtClean="0"/>
              <a:t> (1906–1967) while he was the puppet emperor of </a:t>
            </a:r>
            <a:r>
              <a:rPr lang="en-US" dirty="0" smtClean="0">
                <a:hlinkClick r:id="rId9" tooltip="Manchukuo"/>
              </a:rPr>
              <a:t>Manchukuo</a:t>
            </a:r>
            <a:r>
              <a:rPr lang="en-US" dirty="0" smtClean="0"/>
              <a:t> under Japanese rule. When the Japanese surrendered in 1945 the painting disappeared. After ten years the </a:t>
            </a:r>
            <a:r>
              <a:rPr lang="en-US" dirty="0" smtClean="0">
                <a:hlinkClick r:id="rId10" tooltip="Liaoning Province Museum"/>
              </a:rPr>
              <a:t>Liaoning Province Museum</a:t>
            </a:r>
            <a:r>
              <a:rPr lang="en-US" dirty="0" smtClean="0"/>
              <a:t> recovered it.</a:t>
            </a:r>
            <a:r>
              <a:rPr lang="en-US" baseline="30000" dirty="0" smtClean="0">
                <a:hlinkClick r:id="rId5"/>
              </a:rPr>
              <a:t>[3]</a:t>
            </a:r>
            <a:r>
              <a:rPr lang="en-US" baseline="30000" dirty="0" smtClean="0"/>
              <a:t>  </a:t>
            </a:r>
            <a:r>
              <a:rPr lang="en-US" sz="1100" baseline="30000" dirty="0" smtClean="0"/>
              <a:t>This is a copy from the Song Dynasty (960 -1279</a:t>
            </a:r>
            <a:r>
              <a:rPr lang="en-US" sz="1100" baseline="0" dirty="0" smtClean="0"/>
              <a:t> CE) it is Ink on silk and measures  27 x 572 cm   </a:t>
            </a:r>
            <a:r>
              <a:rPr lang="en-US" sz="1100" dirty="0" smtClean="0"/>
              <a:t>This painting is said to be </a:t>
            </a:r>
            <a:r>
              <a:rPr lang="en-US" sz="1100" dirty="0" err="1" smtClean="0"/>
              <a:t>Gu</a:t>
            </a:r>
            <a:r>
              <a:rPr lang="en-US" sz="1100" dirty="0" smtClean="0"/>
              <a:t> </a:t>
            </a:r>
            <a:r>
              <a:rPr lang="en-US" sz="1100" dirty="0" err="1" smtClean="0"/>
              <a:t>Kaizhi's</a:t>
            </a:r>
            <a:r>
              <a:rPr lang="en-US" sz="1100" dirty="0" smtClean="0"/>
              <a:t> signature work, drawing its subject matter from a prose-poem(</a:t>
            </a:r>
            <a:r>
              <a:rPr lang="en-US" sz="1100" dirty="0" err="1" smtClean="0"/>
              <a:t>fu</a:t>
            </a:r>
            <a:r>
              <a:rPr lang="en-US" sz="1100" dirty="0" smtClean="0"/>
              <a:t>) by the poet and prince Cao </a:t>
            </a:r>
            <a:r>
              <a:rPr lang="en-US" sz="1100" dirty="0" err="1" smtClean="0"/>
              <a:t>Zhi</a:t>
            </a:r>
            <a:r>
              <a:rPr lang="en-US" sz="1100" dirty="0" smtClean="0"/>
              <a:t> of the Three Kingdoms period dedicated to his </a:t>
            </a:r>
            <a:r>
              <a:rPr lang="en-US" sz="1100" dirty="0" smtClean="0">
                <a:hlinkClick r:id="rId11"/>
              </a:rPr>
              <a:t>deceased</a:t>
            </a:r>
            <a:r>
              <a:rPr lang="en-US" sz="1100" dirty="0" smtClean="0"/>
              <a:t> love whom he met by the </a:t>
            </a:r>
            <a:r>
              <a:rPr lang="en-US" sz="1100" dirty="0" err="1" smtClean="0"/>
              <a:t>Luo</a:t>
            </a:r>
            <a:r>
              <a:rPr lang="en-US" sz="1100" dirty="0" smtClean="0"/>
              <a:t> River in his dream. In the painting the prince and his love never seem able to touch each other, resigned to longing for and adoring the other from afar. The figures, objects, rocks and mountains, trees and river are depicted with fine and forceful brushstrokes, with no texturing because the technique of creating three-dimensionality with light-ink texturing strokes had not yet been invented. In order to put the spotlight on the figures, the mountains and trees in the foreground are made disproportionately small in relation to the </a:t>
            </a:r>
            <a:r>
              <a:rPr lang="en-US" sz="1100" dirty="0" err="1" smtClean="0"/>
              <a:t>fogures</a:t>
            </a:r>
            <a:r>
              <a:rPr lang="en-US" sz="1100" dirty="0" smtClean="0"/>
              <a:t>. After colors are added, some three-dimensionality comes through.</a:t>
            </a:r>
          </a:p>
          <a:p>
            <a:endParaRPr lang="en-US" sz="1100" dirty="0"/>
          </a:p>
        </p:txBody>
      </p:sp>
      <p:sp>
        <p:nvSpPr>
          <p:cNvPr id="4" name="Slide Number Placeholder 3"/>
          <p:cNvSpPr>
            <a:spLocks noGrp="1"/>
          </p:cNvSpPr>
          <p:nvPr>
            <p:ph type="sldNum" sz="quarter" idx="10"/>
          </p:nvPr>
        </p:nvSpPr>
        <p:spPr/>
        <p:txBody>
          <a:bodyPr/>
          <a:lstStyle/>
          <a:p>
            <a:fld id="{452F96E0-898F-4E38-AD05-8AF707FEE3D2}" type="slidenum">
              <a:rPr lang="en-US" smtClean="0"/>
              <a:t>27</a:t>
            </a:fld>
            <a:endParaRPr lang="en-US"/>
          </a:p>
        </p:txBody>
      </p:sp>
    </p:spTree>
    <p:extLst>
      <p:ext uri="{BB962C8B-B14F-4D97-AF65-F5344CB8AC3E}">
        <p14:creationId xmlns:p14="http://schemas.microsoft.com/office/powerpoint/2010/main" val="3885830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Zhou Fang specialized in figure painting, and was counted by </a:t>
            </a:r>
            <a:r>
              <a:rPr lang="en-US" dirty="0" err="1" smtClean="0"/>
              <a:t>Mi</a:t>
            </a:r>
            <a:r>
              <a:rPr lang="en-US" dirty="0" smtClean="0"/>
              <a:t> Fu in his "History of Painting" as one of the Four Masters of Figure Painting of the Jin and Tang periods, on a par with </a:t>
            </a:r>
            <a:r>
              <a:rPr lang="en-US" dirty="0" err="1" smtClean="0"/>
              <a:t>Gu</a:t>
            </a:r>
            <a:r>
              <a:rPr lang="en-US" dirty="0" smtClean="0"/>
              <a:t> </a:t>
            </a:r>
            <a:r>
              <a:rPr lang="en-US" dirty="0" err="1" smtClean="0"/>
              <a:t>Kaizhi</a:t>
            </a:r>
            <a:r>
              <a:rPr lang="en-US" dirty="0" smtClean="0"/>
              <a:t>, Lu </a:t>
            </a:r>
            <a:r>
              <a:rPr lang="en-US" dirty="0" err="1" smtClean="0"/>
              <a:t>Tanwei</a:t>
            </a:r>
            <a:r>
              <a:rPr lang="en-US" dirty="0" smtClean="0"/>
              <a:t> and Wu </a:t>
            </a:r>
            <a:r>
              <a:rPr lang="en-US" dirty="0" err="1" smtClean="0"/>
              <a:t>Daozi</a:t>
            </a:r>
            <a:r>
              <a:rPr lang="en-US" dirty="0" smtClean="0"/>
              <a:t>. This painting depicts five court ladies and one maid servant, some looking at flowers, some strolling, and some playing with a crane or a dog, with the maid servant waiting on them holding a long-handled fan. Feminine </a:t>
            </a:r>
            <a:r>
              <a:rPr lang="en-US" dirty="0" smtClean="0">
                <a:hlinkClick r:id="rId3"/>
              </a:rPr>
              <a:t>beauty</a:t>
            </a:r>
            <a:r>
              <a:rPr lang="en-US" dirty="0" smtClean="0"/>
              <a:t> in the Tang dynasty consists in plumpness, painting eyebrows into butterfly wings, adorning one's high-pile hairdo with peony or lotus flowers. Trims on their </a:t>
            </a:r>
            <a:r>
              <a:rPr lang="en-US" dirty="0" smtClean="0">
                <a:hlinkClick r:id="rId3"/>
              </a:rPr>
              <a:t>dresses</a:t>
            </a:r>
            <a:r>
              <a:rPr lang="en-US" dirty="0" smtClean="0"/>
              <a:t> are sheer as cicada wings, mainly in red, ocher or white, in a reflection of the esthetic taste and the state of the </a:t>
            </a:r>
            <a:r>
              <a:rPr lang="en-US" dirty="0" smtClean="0">
                <a:hlinkClick r:id="rId3"/>
              </a:rPr>
              <a:t>textile industry</a:t>
            </a:r>
            <a:r>
              <a:rPr lang="en-US" dirty="0" smtClean="0"/>
              <a:t> of the time. </a:t>
            </a:r>
          </a:p>
          <a:p>
            <a:pPr fontAlgn="t"/>
            <a:r>
              <a:rPr lang="en-US" sz="1200" b="1" kern="1200" dirty="0" smtClean="0">
                <a:solidFill>
                  <a:schemeClr val="tx1"/>
                </a:solidFill>
                <a:effectLst/>
                <a:latin typeface="+mn-lt"/>
                <a:ea typeface="+mn-ea"/>
                <a:cs typeface="+mn-cs"/>
              </a:rPr>
              <a:t>Admonitions of the Instructress to the Court Ladies (</a:t>
            </a:r>
            <a:r>
              <a:rPr lang="ja-JP" altLang="en-US" sz="1200" b="1" kern="1200" dirty="0" smtClean="0">
                <a:solidFill>
                  <a:schemeClr val="tx1"/>
                </a:solidFill>
                <a:effectLst/>
                <a:latin typeface="+mn-lt"/>
                <a:ea typeface="+mn-ea"/>
                <a:cs typeface="+mn-cs"/>
              </a:rPr>
              <a:t>女史箴圖</a:t>
            </a:r>
            <a:r>
              <a:rPr lang="en-US" altLang="ja-JP" sz="1200" b="1" kern="1200" dirty="0" smtClean="0">
                <a:solidFill>
                  <a:schemeClr val="tx1"/>
                </a:solidFill>
                <a:effectLst/>
                <a:latin typeface="+mn-lt"/>
                <a:ea typeface="+mn-ea"/>
                <a:cs typeface="+mn-cs"/>
              </a:rPr>
              <a:t>)</a:t>
            </a:r>
            <a:endParaRPr lang="ja-JP" altLang="en-US" sz="1200" b="0" kern="1200" dirty="0" smtClean="0">
              <a:solidFill>
                <a:schemeClr val="tx1"/>
              </a:solidFill>
              <a:effectLst/>
              <a:latin typeface="+mn-lt"/>
              <a:ea typeface="+mn-ea"/>
              <a:cs typeface="+mn-cs"/>
            </a:endParaRPr>
          </a:p>
          <a:p>
            <a:pPr fontAlgn="t"/>
            <a:r>
              <a:rPr lang="en-US" sz="1200" b="0" kern="1200" dirty="0" smtClean="0">
                <a:solidFill>
                  <a:schemeClr val="tx1"/>
                </a:solidFill>
                <a:effectLst/>
                <a:latin typeface="+mn-lt"/>
                <a:ea typeface="+mn-ea"/>
                <a:cs typeface="+mn-cs"/>
              </a:rPr>
              <a:t>Attributed to </a:t>
            </a:r>
            <a:r>
              <a:rPr lang="en-US" sz="1200" b="0" kern="1200" dirty="0" err="1" smtClean="0">
                <a:solidFill>
                  <a:schemeClr val="tx1"/>
                </a:solidFill>
                <a:effectLst/>
                <a:latin typeface="+mn-lt"/>
                <a:ea typeface="+mn-ea"/>
                <a:cs typeface="+mn-cs"/>
                <a:hlinkClick r:id="rId4" action="ppaction://hlinkfile"/>
              </a:rPr>
              <a:t>Gu</a:t>
            </a:r>
            <a:r>
              <a:rPr lang="en-US" sz="1200" b="0" kern="1200" dirty="0" smtClean="0">
                <a:solidFill>
                  <a:schemeClr val="tx1"/>
                </a:solidFill>
                <a:effectLst/>
                <a:latin typeface="+mn-lt"/>
                <a:ea typeface="+mn-ea"/>
                <a:cs typeface="+mn-cs"/>
                <a:hlinkClick r:id="rId4" action="ppaction://hlinkfile"/>
              </a:rPr>
              <a:t> </a:t>
            </a:r>
            <a:r>
              <a:rPr lang="en-US" sz="1200" b="0" kern="1200" dirty="0" err="1" smtClean="0">
                <a:solidFill>
                  <a:schemeClr val="tx1"/>
                </a:solidFill>
                <a:effectLst/>
                <a:latin typeface="+mn-lt"/>
                <a:ea typeface="+mn-ea"/>
                <a:cs typeface="+mn-cs"/>
                <a:hlinkClick r:id="rId4" action="ppaction://hlinkfile"/>
              </a:rPr>
              <a:t>Kaizhi</a:t>
            </a:r>
            <a:r>
              <a:rPr lang="en-US" sz="1200" b="0" kern="1200" dirty="0" smtClean="0">
                <a:solidFill>
                  <a:schemeClr val="tx1"/>
                </a:solidFill>
                <a:effectLst/>
                <a:latin typeface="+mn-lt"/>
                <a:ea typeface="+mn-ea"/>
                <a:cs typeface="+mn-cs"/>
                <a:hlinkClick r:id="rId4" action="ppaction://hlinkfile"/>
              </a:rPr>
              <a:t> (</a:t>
            </a:r>
            <a:r>
              <a:rPr lang="ja-JP" altLang="en-US" sz="1200" b="0" kern="1200" dirty="0" smtClean="0">
                <a:solidFill>
                  <a:schemeClr val="tx1"/>
                </a:solidFill>
                <a:effectLst/>
                <a:latin typeface="+mn-lt"/>
                <a:ea typeface="+mn-ea"/>
                <a:cs typeface="+mn-cs"/>
                <a:hlinkClick r:id="rId4" action="ppaction://hlinkfile"/>
              </a:rPr>
              <a:t>顧愷之</a:t>
            </a:r>
            <a:r>
              <a:rPr lang="en-US" altLang="ja-JP" sz="1200" b="0" kern="1200" dirty="0" smtClean="0">
                <a:solidFill>
                  <a:schemeClr val="tx1"/>
                </a:solidFill>
                <a:effectLst/>
                <a:latin typeface="+mn-lt"/>
                <a:ea typeface="+mn-ea"/>
                <a:cs typeface="+mn-cs"/>
                <a:hlinkClick r:id="rId4" action="ppaction://hlinkfile"/>
              </a:rPr>
              <a:t>, </a:t>
            </a:r>
            <a:r>
              <a:rPr lang="en-US" sz="1200" b="0" kern="1200" dirty="0" smtClean="0">
                <a:solidFill>
                  <a:schemeClr val="tx1"/>
                </a:solidFill>
                <a:effectLst/>
                <a:latin typeface="+mn-lt"/>
                <a:ea typeface="+mn-ea"/>
                <a:cs typeface="+mn-cs"/>
                <a:hlinkClick r:id="rId4" action="ppaction://hlinkfile"/>
              </a:rPr>
              <a:t>ca.345-406)</a:t>
            </a:r>
            <a:r>
              <a:rPr lang="en-US" sz="1200" b="0" kern="1200" dirty="0" smtClean="0">
                <a:solidFill>
                  <a:schemeClr val="tx1"/>
                </a:solidFill>
                <a:effectLst/>
                <a:latin typeface="+mn-lt"/>
                <a:ea typeface="+mn-ea"/>
                <a:cs typeface="+mn-cs"/>
              </a:rPr>
              <a:t>, Jin Dynasty (265-420)</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fontAlgn="t"/>
            <a:r>
              <a:rPr lang="en-US" sz="1200" b="0" kern="1200" dirty="0" err="1" smtClean="0">
                <a:solidFill>
                  <a:schemeClr val="tx1"/>
                </a:solidFill>
                <a:effectLst/>
                <a:latin typeface="+mn-lt"/>
                <a:ea typeface="+mn-ea"/>
                <a:cs typeface="+mn-cs"/>
              </a:rPr>
              <a:t>Handscroll</a:t>
            </a:r>
            <a:r>
              <a:rPr lang="en-US" sz="1200" b="0" kern="1200" dirty="0" smtClean="0">
                <a:solidFill>
                  <a:schemeClr val="tx1"/>
                </a:solidFill>
                <a:effectLst/>
                <a:latin typeface="+mn-lt"/>
                <a:ea typeface="+mn-ea"/>
                <a:cs typeface="+mn-cs"/>
              </a:rPr>
              <a:t>, ink and colors on silk, 24.4 x 343.8 cm, The British Museum, London</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fontAlgn="t"/>
            <a:r>
              <a:rPr lang="en-US" sz="1200" kern="1200" dirty="0" smtClean="0">
                <a:solidFill>
                  <a:schemeClr val="tx1"/>
                </a:solidFill>
                <a:effectLst/>
                <a:latin typeface="+mn-lt"/>
                <a:ea typeface="+mn-ea"/>
                <a:cs typeface="+mn-cs"/>
              </a:rPr>
              <a:t>       This painting illustrates a political parody written by Zhang </a:t>
            </a:r>
            <a:r>
              <a:rPr lang="en-US" sz="1200" kern="1200" dirty="0" err="1" smtClean="0">
                <a:solidFill>
                  <a:schemeClr val="tx1"/>
                </a:solidFill>
                <a:effectLst/>
                <a:latin typeface="+mn-lt"/>
                <a:ea typeface="+mn-ea"/>
                <a:cs typeface="+mn-cs"/>
              </a:rPr>
              <a:t>Hua</a:t>
            </a:r>
            <a:r>
              <a:rPr lang="en-US" sz="1200" kern="1200" dirty="0" smtClean="0">
                <a:solidFill>
                  <a:schemeClr val="tx1"/>
                </a:solidFill>
                <a:effectLst/>
                <a:latin typeface="+mn-lt"/>
                <a:ea typeface="+mn-ea"/>
                <a:cs typeface="+mn-cs"/>
              </a:rPr>
              <a:t> (</a:t>
            </a:r>
            <a:r>
              <a:rPr lang="ja-JP" altLang="en-US" sz="1200" kern="1200" dirty="0" smtClean="0">
                <a:solidFill>
                  <a:schemeClr val="tx1"/>
                </a:solidFill>
                <a:effectLst/>
                <a:latin typeface="+mn-lt"/>
                <a:ea typeface="+mn-ea"/>
                <a:cs typeface="+mn-cs"/>
              </a:rPr>
              <a:t>張華</a:t>
            </a:r>
            <a:r>
              <a:rPr lang="en-US" altLang="ja-JP"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ca.232-300). The parody takes a moralizing tone, attacking the excessive behavior of an empress. The protagonist is the court instructress who guides the ladies of the imperial harem on correct behavior. In total, nine scenes were depicted on this scroll, but it is now incomplete; the first two scenes are missing, as well as the text to the first scene.</a:t>
            </a:r>
          </a:p>
          <a:p>
            <a:pPr fontAlgn="t"/>
            <a:r>
              <a:rPr lang="en-US" sz="1200" kern="1200" dirty="0" smtClean="0">
                <a:solidFill>
                  <a:schemeClr val="tx1"/>
                </a:solidFill>
                <a:effectLst/>
                <a:latin typeface="+mn-lt"/>
                <a:ea typeface="+mn-ea"/>
                <a:cs typeface="+mn-cs"/>
              </a:rPr>
              <a:t>       This painting has been executed in a fine linear style that is typical of fourth-century figure painting. Similar pictorial motifs have been discovered in contemporary tombs. Texts describe </a:t>
            </a:r>
            <a:r>
              <a:rPr lang="en-US" sz="1200" kern="1200" dirty="0" err="1" smtClean="0">
                <a:solidFill>
                  <a:schemeClr val="tx1"/>
                </a:solidFill>
                <a:effectLst/>
                <a:latin typeface="+mn-lt"/>
                <a:ea typeface="+mn-ea"/>
                <a:cs typeface="+mn-cs"/>
              </a:rPr>
              <a:t>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Kaizhi</a:t>
            </a:r>
            <a:r>
              <a:rPr lang="en-US" sz="1200" kern="1200" dirty="0" smtClean="0">
                <a:solidFill>
                  <a:schemeClr val="tx1"/>
                </a:solidFill>
                <a:effectLst/>
                <a:latin typeface="+mn-lt"/>
                <a:ea typeface="+mn-ea"/>
                <a:cs typeface="+mn-cs"/>
              </a:rPr>
              <a:t> as having painted in this manner. The inscriptions and seals on this scroll date back to the eighth century, when this copy of </a:t>
            </a:r>
            <a:r>
              <a:rPr lang="en-US" sz="1200" kern="1200" dirty="0" err="1" smtClean="0">
                <a:solidFill>
                  <a:schemeClr val="tx1"/>
                </a:solidFill>
                <a:effectLst/>
                <a:latin typeface="+mn-lt"/>
                <a:ea typeface="+mn-ea"/>
                <a:cs typeface="+mn-cs"/>
              </a:rPr>
              <a:t>Gu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Kaizhi's</a:t>
            </a:r>
            <a:r>
              <a:rPr lang="en-US" sz="1200" kern="1200" dirty="0" smtClean="0">
                <a:solidFill>
                  <a:schemeClr val="tx1"/>
                </a:solidFill>
                <a:effectLst/>
                <a:latin typeface="+mn-lt"/>
                <a:ea typeface="+mn-ea"/>
                <a:cs typeface="+mn-cs"/>
              </a:rPr>
              <a:t> original was probably painted.</a:t>
            </a:r>
          </a:p>
          <a:p>
            <a:pPr fontAlgn="t"/>
            <a:r>
              <a:rPr lang="en-US" sz="1200" kern="1200" dirty="0" smtClean="0">
                <a:solidFill>
                  <a:schemeClr val="tx1"/>
                </a:solidFill>
                <a:effectLst/>
                <a:latin typeface="+mn-lt"/>
                <a:ea typeface="+mn-ea"/>
                <a:cs typeface="+mn-cs"/>
              </a:rPr>
              <a:t>       Before its arrival at the British Museum in 1903, the scroll passed through many hands. The history of the painting can be ascertained through the seals and inscriptions, beginning with the eighth-century seal of the </a:t>
            </a:r>
            <a:r>
              <a:rPr lang="en-US" sz="1200" kern="1200" dirty="0" err="1" smtClean="0">
                <a:solidFill>
                  <a:schemeClr val="tx1"/>
                </a:solidFill>
                <a:effectLst/>
                <a:latin typeface="+mn-lt"/>
                <a:ea typeface="+mn-ea"/>
                <a:cs typeface="+mn-cs"/>
              </a:rPr>
              <a:t>Hongwen</a:t>
            </a:r>
            <a:r>
              <a:rPr lang="en-US" sz="1200" kern="1200" dirty="0" smtClean="0">
                <a:solidFill>
                  <a:schemeClr val="tx1"/>
                </a:solidFill>
                <a:effectLst/>
                <a:latin typeface="+mn-lt"/>
                <a:ea typeface="+mn-ea"/>
                <a:cs typeface="+mn-cs"/>
              </a:rPr>
              <a:t> Guan, a division of the </a:t>
            </a:r>
            <a:r>
              <a:rPr lang="en-US" sz="1200" kern="1200" dirty="0" err="1" smtClean="0">
                <a:solidFill>
                  <a:schemeClr val="tx1"/>
                </a:solidFill>
                <a:effectLst/>
                <a:latin typeface="+mn-lt"/>
                <a:ea typeface="+mn-ea"/>
                <a:cs typeface="+mn-cs"/>
              </a:rPr>
              <a:t>Hanlin</a:t>
            </a:r>
            <a:r>
              <a:rPr lang="en-US" sz="1200" kern="1200" dirty="0" smtClean="0">
                <a:solidFill>
                  <a:schemeClr val="tx1"/>
                </a:solidFill>
                <a:effectLst/>
                <a:latin typeface="+mn-lt"/>
                <a:ea typeface="+mn-ea"/>
                <a:cs typeface="+mn-cs"/>
              </a:rPr>
              <a:t> Academy.</a:t>
            </a:r>
          </a:p>
          <a:p>
            <a:pPr fontAlgn="t"/>
            <a:r>
              <a:rPr lang="en-US" sz="1200" kern="1200" dirty="0" smtClean="0">
                <a:solidFill>
                  <a:schemeClr val="tx1"/>
                </a:solidFill>
                <a:effectLst/>
                <a:latin typeface="+mn-lt"/>
                <a:ea typeface="+mn-ea"/>
                <a:cs typeface="+mn-cs"/>
              </a:rPr>
              <a:t>       The painting was subsequently in the collections of well-known connoisseurs who added their own seals and inscriptions, before ending up in the imperial collection during the reign of the Qianlong emperor (r.1735-96). In 1860, during the Second Opium War, the painting was looted by British troops from the Old Summer Palace and eventually came to the collection of the British Museum.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28</a:t>
            </a:fld>
            <a:endParaRPr lang="en-US"/>
          </a:p>
        </p:txBody>
      </p:sp>
    </p:spTree>
    <p:extLst>
      <p:ext uri="{BB962C8B-B14F-4D97-AF65-F5344CB8AC3E}">
        <p14:creationId xmlns:p14="http://schemas.microsoft.com/office/powerpoint/2010/main" val="246689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kern="1200" dirty="0" smtClean="0">
                <a:solidFill>
                  <a:schemeClr val="tx1"/>
                </a:solidFill>
                <a:effectLst/>
                <a:latin typeface="+mn-lt"/>
                <a:ea typeface="+mn-ea"/>
                <a:cs typeface="+mn-cs"/>
              </a:rPr>
              <a:t>Poet on a Mountaintop (</a:t>
            </a:r>
            <a:r>
              <a:rPr lang="ja-JP" altLang="en-US" sz="1200" b="1" kern="1200" dirty="0" smtClean="0">
                <a:solidFill>
                  <a:schemeClr val="tx1"/>
                </a:solidFill>
                <a:effectLst/>
                <a:latin typeface="+mn-lt"/>
                <a:ea typeface="+mn-ea"/>
                <a:cs typeface="+mn-cs"/>
              </a:rPr>
              <a:t>杖藜遠眺</a:t>
            </a:r>
            <a:r>
              <a:rPr lang="en-US" altLang="ja-JP" sz="1200" b="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hlinkClick r:id="rId3" action="ppaction://hlinkfile"/>
              </a:rPr>
              <a:t>Shen</a:t>
            </a:r>
            <a:r>
              <a:rPr lang="en-US" sz="1200" kern="1200" dirty="0" smtClean="0">
                <a:solidFill>
                  <a:schemeClr val="tx1"/>
                </a:solidFill>
                <a:effectLst/>
                <a:latin typeface="+mn-lt"/>
                <a:ea typeface="+mn-ea"/>
                <a:cs typeface="+mn-cs"/>
                <a:hlinkClick r:id="rId3" action="ppaction://hlinkfile"/>
              </a:rPr>
              <a:t> Zhou (</a:t>
            </a:r>
            <a:r>
              <a:rPr lang="ja-JP" altLang="en-US" sz="1200" kern="1200" dirty="0" smtClean="0">
                <a:solidFill>
                  <a:schemeClr val="tx1"/>
                </a:solidFill>
                <a:effectLst/>
                <a:latin typeface="+mn-lt"/>
                <a:ea typeface="+mn-ea"/>
                <a:cs typeface="+mn-cs"/>
                <a:hlinkClick r:id="rId3" action="ppaction://hlinkfile"/>
              </a:rPr>
              <a:t>沈周</a:t>
            </a:r>
            <a:r>
              <a:rPr lang="en-US" altLang="ja-JP" sz="1200" kern="1200" dirty="0" smtClean="0">
                <a:solidFill>
                  <a:schemeClr val="tx1"/>
                </a:solidFill>
                <a:effectLst/>
                <a:latin typeface="+mn-lt"/>
                <a:ea typeface="+mn-ea"/>
                <a:cs typeface="+mn-cs"/>
                <a:hlinkClick r:id="rId3" action="ppaction://hlinkfile"/>
              </a:rPr>
              <a:t>, 1427-1509)</a:t>
            </a:r>
            <a:r>
              <a:rPr lang="en-US" altLang="ja-JP"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Ming Dynasty (1368-1644)  Album leaf, ink on paper, 38.7 x 60.3 cm, The Nelson-Atkins Museum of Art, Kansas City, Missouri</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Shen</a:t>
            </a:r>
            <a:r>
              <a:rPr lang="en-US" sz="1200" kern="1200" dirty="0" smtClean="0">
                <a:solidFill>
                  <a:schemeClr val="tx1"/>
                </a:solidFill>
                <a:effectLst/>
                <a:latin typeface="+mn-lt"/>
                <a:ea typeface="+mn-ea"/>
                <a:cs typeface="+mn-cs"/>
              </a:rPr>
              <a:t> Zhou exemplified </a:t>
            </a:r>
            <a:r>
              <a:rPr lang="en-US" sz="1200" kern="1200" dirty="0" smtClean="0">
                <a:solidFill>
                  <a:schemeClr val="tx1"/>
                </a:solidFill>
                <a:effectLst/>
                <a:latin typeface="+mn-lt"/>
                <a:ea typeface="+mn-ea"/>
                <a:cs typeface="+mn-cs"/>
                <a:hlinkClick r:id="rId4" action="ppaction://hlinkfile"/>
              </a:rPr>
              <a:t>literati painting</a:t>
            </a:r>
            <a:r>
              <a:rPr lang="en-US" sz="1200" kern="1200" dirty="0" smtClean="0">
                <a:solidFill>
                  <a:schemeClr val="tx1"/>
                </a:solidFill>
                <a:effectLst/>
                <a:latin typeface="+mn-lt"/>
                <a:ea typeface="+mn-ea"/>
                <a:cs typeface="+mn-cs"/>
              </a:rPr>
              <a:t>  - his blending of poetry and painting, the arts of words and images. Many of </a:t>
            </a:r>
            <a:r>
              <a:rPr lang="en-US" sz="1200" kern="1200" dirty="0" err="1" smtClean="0">
                <a:solidFill>
                  <a:schemeClr val="tx1"/>
                </a:solidFill>
                <a:effectLst/>
                <a:latin typeface="+mn-lt"/>
                <a:ea typeface="+mn-ea"/>
                <a:cs typeface="+mn-cs"/>
              </a:rPr>
              <a:t>Shen</a:t>
            </a:r>
            <a:r>
              <a:rPr lang="en-US" sz="1200" kern="1200" dirty="0" smtClean="0">
                <a:solidFill>
                  <a:schemeClr val="tx1"/>
                </a:solidFill>
                <a:effectLst/>
                <a:latin typeface="+mn-lt"/>
                <a:ea typeface="+mn-ea"/>
                <a:cs typeface="+mn-cs"/>
              </a:rPr>
              <a:t> Zhou's paintings include poems of his own - many also include poems composed by friends.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The painting above is one of </a:t>
            </a:r>
            <a:r>
              <a:rPr lang="en-US" sz="1200" kern="1200" dirty="0" err="1" smtClean="0">
                <a:solidFill>
                  <a:schemeClr val="tx1"/>
                </a:solidFill>
                <a:effectLst/>
                <a:latin typeface="+mn-lt"/>
                <a:ea typeface="+mn-ea"/>
                <a:cs typeface="+mn-cs"/>
              </a:rPr>
              <a:t>Shen</a:t>
            </a:r>
            <a:r>
              <a:rPr lang="en-US" sz="1200" kern="1200" dirty="0" smtClean="0">
                <a:solidFill>
                  <a:schemeClr val="tx1"/>
                </a:solidFill>
                <a:effectLst/>
                <a:latin typeface="+mn-lt"/>
                <a:ea typeface="+mn-ea"/>
                <a:cs typeface="+mn-cs"/>
              </a:rPr>
              <a:t> Zhou's most famous. The scholar alone in nature seems to be looking out not over a chasm of rocks and clouds, but directly at the poem that </a:t>
            </a:r>
            <a:r>
              <a:rPr lang="en-US" sz="1200" kern="1200" dirty="0" err="1" smtClean="0">
                <a:solidFill>
                  <a:schemeClr val="tx1"/>
                </a:solidFill>
                <a:effectLst/>
                <a:latin typeface="+mn-lt"/>
                <a:ea typeface="+mn-ea"/>
                <a:cs typeface="+mn-cs"/>
              </a:rPr>
              <a:t>Shen</a:t>
            </a:r>
            <a:r>
              <a:rPr lang="en-US" sz="1200" kern="1200" dirty="0" smtClean="0">
                <a:solidFill>
                  <a:schemeClr val="tx1"/>
                </a:solidFill>
                <a:effectLst/>
                <a:latin typeface="+mn-lt"/>
                <a:ea typeface="+mn-ea"/>
                <a:cs typeface="+mn-cs"/>
              </a:rPr>
              <a:t> Zhou has placed before him. The poem reads as follows: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White clouds sash-like</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wrap mountain waists,</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The rock terrace flies in space</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distant, a narrow path.</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Leaning on a bramble staff</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far and free I gaze,</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To the warble of valley brook</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I will reply, whistling.</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(Translation from Indiana University.)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29</a:t>
            </a:fld>
            <a:endParaRPr lang="en-US"/>
          </a:p>
        </p:txBody>
      </p:sp>
    </p:spTree>
    <p:extLst>
      <p:ext uri="{BB962C8B-B14F-4D97-AF65-F5344CB8AC3E}">
        <p14:creationId xmlns:p14="http://schemas.microsoft.com/office/powerpoint/2010/main" val="2263229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Left:  </a:t>
            </a:r>
            <a:r>
              <a:rPr lang="en-US" b="1" dirty="0" err="1" smtClean="0"/>
              <a:t>Ke</a:t>
            </a:r>
            <a:r>
              <a:rPr lang="en-US" b="1" dirty="0" smtClean="0"/>
              <a:t> </a:t>
            </a:r>
            <a:r>
              <a:rPr lang="en-US" b="1" dirty="0" err="1" smtClean="0"/>
              <a:t>Jiusi</a:t>
            </a:r>
            <a:r>
              <a:rPr lang="en-US" b="1" dirty="0" smtClean="0"/>
              <a:t>-Twin Bamboo painted during the Yuan</a:t>
            </a:r>
            <a:r>
              <a:rPr lang="en-US" b="1" baseline="0" dirty="0" smtClean="0"/>
              <a:t> Dynasty</a:t>
            </a:r>
            <a:endParaRPr lang="en-US" b="1" dirty="0" smtClean="0"/>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30</a:t>
            </a:fld>
            <a:endParaRPr lang="en-US"/>
          </a:p>
        </p:txBody>
      </p:sp>
    </p:spTree>
    <p:extLst>
      <p:ext uri="{BB962C8B-B14F-4D97-AF65-F5344CB8AC3E}">
        <p14:creationId xmlns:p14="http://schemas.microsoft.com/office/powerpoint/2010/main" val="2154429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35</a:t>
            </a:fld>
            <a:endParaRPr lang="en-US"/>
          </a:p>
        </p:txBody>
      </p:sp>
    </p:spTree>
    <p:extLst>
      <p:ext uri="{BB962C8B-B14F-4D97-AF65-F5344CB8AC3E}">
        <p14:creationId xmlns:p14="http://schemas.microsoft.com/office/powerpoint/2010/main" val="3295310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Ke</a:t>
            </a:r>
            <a:r>
              <a:rPr lang="en-US" b="1" dirty="0" smtClean="0"/>
              <a:t> </a:t>
            </a:r>
            <a:r>
              <a:rPr lang="en-US" b="1" dirty="0" err="1" smtClean="0"/>
              <a:t>Jiusi</a:t>
            </a:r>
            <a:r>
              <a:rPr lang="en-US" b="1" dirty="0" smtClean="0"/>
              <a:t>-Twin Bamboo painted during the Yuan</a:t>
            </a:r>
            <a:r>
              <a:rPr lang="en-US" b="1" baseline="0" dirty="0" smtClean="0"/>
              <a:t> Dynasty</a:t>
            </a:r>
            <a:endParaRPr lang="en-US" b="1" dirty="0" smtClean="0"/>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37</a:t>
            </a:fld>
            <a:endParaRPr lang="en-US"/>
          </a:p>
        </p:txBody>
      </p:sp>
    </p:spTree>
    <p:extLst>
      <p:ext uri="{BB962C8B-B14F-4D97-AF65-F5344CB8AC3E}">
        <p14:creationId xmlns:p14="http://schemas.microsoft.com/office/powerpoint/2010/main" val="215442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
            </a:r>
            <a:br>
              <a:rPr lang="en-US" dirty="0" smtClean="0">
                <a:effectLst/>
              </a:rPr>
            </a:br>
            <a:r>
              <a:rPr lang="en-US" dirty="0" smtClean="0"/>
              <a:t>Oracle bones are inscribed turtle plastrons and animal bones dating from the Shang period. The inscriptions recorded the divination of the Shang kings and reveal aspects of politics, economics, military affairs, culture and society and make them a very valuable </a:t>
            </a:r>
            <a:r>
              <a:rPr lang="en-US" dirty="0" smtClean="0">
                <a:hlinkClick r:id="rId3"/>
              </a:rPr>
              <a:t>historical</a:t>
            </a:r>
            <a:r>
              <a:rPr lang="en-US" dirty="0" smtClean="0"/>
              <a:t> source. They were found in the site of the last capital of the Shang dynasty, </a:t>
            </a:r>
            <a:r>
              <a:rPr lang="en-US" dirty="0" err="1" smtClean="0"/>
              <a:t>Yinxu</a:t>
            </a:r>
            <a:r>
              <a:rPr lang="en-US" dirty="0" smtClean="0"/>
              <a:t>, near Anyang in Henan Province. </a:t>
            </a:r>
            <a:r>
              <a:rPr lang="en-US" sz="1200" kern="1200" dirty="0" smtClean="0">
                <a:solidFill>
                  <a:schemeClr val="tx1"/>
                </a:solidFill>
                <a:effectLst/>
                <a:latin typeface="+mn-lt"/>
                <a:ea typeface="+mn-ea"/>
                <a:cs typeface="+mn-cs"/>
              </a:rPr>
              <a:t>Shang priests would take bones, write questions on them, and heat a metal needle against back</a:t>
            </a:r>
            <a:r>
              <a:rPr lang="en-US" sz="1200" kern="1200" baseline="0" dirty="0" smtClean="0">
                <a:solidFill>
                  <a:schemeClr val="tx1"/>
                </a:solidFill>
                <a:effectLst/>
                <a:latin typeface="+mn-lt"/>
                <a:ea typeface="+mn-ea"/>
                <a:cs typeface="+mn-cs"/>
              </a:rPr>
              <a:t> of bone</a:t>
            </a:r>
            <a:r>
              <a:rPr lang="en-US" sz="1200" kern="1200" dirty="0" smtClean="0">
                <a:solidFill>
                  <a:schemeClr val="tx1"/>
                </a:solidFill>
                <a:effectLst/>
                <a:latin typeface="+mn-lt"/>
                <a:ea typeface="+mn-ea"/>
                <a:cs typeface="+mn-cs"/>
              </a:rPr>
              <a:t>.  Cracks developed which would be interpreted as answers.   Those answers were then written on the bones.  The nearly 10,000 oracle bones that have been discovered provide a wonderful record of Shang life since rulers as well as commoners used this type of divination. </a:t>
            </a:r>
            <a:r>
              <a:rPr lang="en-US" dirty="0" smtClean="0"/>
              <a:t>   1</a:t>
            </a:r>
            <a:r>
              <a:rPr lang="en-US" baseline="30000" dirty="0" smtClean="0"/>
              <a:t>st</a:t>
            </a:r>
            <a:r>
              <a:rPr lang="en-US" dirty="0" smtClean="0"/>
              <a:t> image – Probably cattle bone/scapula</a:t>
            </a:r>
            <a:r>
              <a:rPr lang="en-US" baseline="0" dirty="0" smtClean="0"/>
              <a:t> - </a:t>
            </a:r>
            <a:r>
              <a:rPr lang="en-US" sz="1200" kern="1200" dirty="0" smtClean="0">
                <a:solidFill>
                  <a:schemeClr val="tx1"/>
                </a:solidFill>
                <a:effectLst/>
                <a:latin typeface="+mn-lt"/>
                <a:ea typeface="+mn-ea"/>
                <a:cs typeface="+mn-cs"/>
              </a:rPr>
              <a:t>The fragment reads “The </a:t>
            </a:r>
            <a:r>
              <a:rPr lang="en-US" sz="1200" kern="1200" dirty="0" err="1" smtClean="0">
                <a:solidFill>
                  <a:schemeClr val="tx1"/>
                </a:solidFill>
                <a:effectLst/>
                <a:latin typeface="+mn-lt"/>
                <a:ea typeface="+mn-ea"/>
                <a:cs typeface="+mn-cs"/>
              </a:rPr>
              <a:t>Gongfang</a:t>
            </a:r>
            <a:r>
              <a:rPr lang="en-US" sz="1200" kern="1200" dirty="0" smtClean="0">
                <a:solidFill>
                  <a:schemeClr val="tx1"/>
                </a:solidFill>
                <a:effectLst/>
                <a:latin typeface="+mn-lt"/>
                <a:ea typeface="+mn-ea"/>
                <a:cs typeface="+mn-cs"/>
              </a:rPr>
              <a:t> will not go on a great campaign [against us].  We should order ‘Attack the </a:t>
            </a:r>
            <a:r>
              <a:rPr lang="en-US" sz="1200" kern="1200" dirty="0" err="1" smtClean="0">
                <a:solidFill>
                  <a:schemeClr val="tx1"/>
                </a:solidFill>
                <a:effectLst/>
                <a:latin typeface="+mn-lt"/>
                <a:ea typeface="+mn-ea"/>
                <a:cs typeface="+mn-cs"/>
              </a:rPr>
              <a:t>Gongfang</a:t>
            </a:r>
            <a:r>
              <a:rPr lang="en-US" sz="1200" kern="1200" dirty="0" smtClean="0">
                <a:solidFill>
                  <a:schemeClr val="tx1"/>
                </a:solidFill>
                <a:effectLst/>
                <a:latin typeface="+mn-lt"/>
                <a:ea typeface="+mn-ea"/>
                <a:cs typeface="+mn-cs"/>
              </a:rPr>
              <a:t>.’  We should not order ‘Attack the </a:t>
            </a:r>
            <a:r>
              <a:rPr lang="en-US" sz="1200" kern="1200" dirty="0" err="1" smtClean="0">
                <a:solidFill>
                  <a:schemeClr val="tx1"/>
                </a:solidFill>
                <a:effectLst/>
                <a:latin typeface="+mn-lt"/>
                <a:ea typeface="+mn-ea"/>
                <a:cs typeface="+mn-cs"/>
              </a:rPr>
              <a:t>Gongfang</a:t>
            </a:r>
            <a:r>
              <a:rPr lang="en-US" sz="1200" kern="1200" dirty="0" smtClean="0">
                <a:solidFill>
                  <a:schemeClr val="tx1"/>
                </a:solidFill>
                <a:effectLst/>
                <a:latin typeface="+mn-lt"/>
                <a:ea typeface="+mn-ea"/>
                <a:cs typeface="+mn-cs"/>
              </a:rPr>
              <a:t>.’  On the next day, it will perhaps rain.”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dirty="0" smtClean="0">
                <a:effectLst/>
              </a:rPr>
              <a:t>2</a:t>
            </a:r>
            <a:r>
              <a:rPr lang="en-US" baseline="30000" dirty="0" smtClean="0">
                <a:effectLst/>
              </a:rPr>
              <a:t>nd</a:t>
            </a:r>
            <a:r>
              <a:rPr lang="en-US" dirty="0" smtClean="0">
                <a:effectLst/>
              </a:rPr>
              <a:t> Image - The long inscription on both sides of this oracle bone consists of 170 characters, inscribed vertically and highlighted with cinnabar: the </a:t>
            </a:r>
            <a:r>
              <a:rPr lang="en-US" dirty="0" err="1" smtClean="0">
                <a:effectLst/>
              </a:rPr>
              <a:t>colour</a:t>
            </a:r>
            <a:r>
              <a:rPr lang="en-US" dirty="0" smtClean="0">
                <a:effectLst/>
              </a:rPr>
              <a:t> remains vivid. The inscription </a:t>
            </a:r>
            <a:r>
              <a:rPr lang="en-US" dirty="0" smtClean="0">
                <a:effectLst/>
                <a:hlinkClick r:id="rId4"/>
              </a:rPr>
              <a:t>records</a:t>
            </a:r>
            <a:r>
              <a:rPr lang="en-US" dirty="0" smtClean="0">
                <a:effectLst/>
              </a:rPr>
              <a:t> various matters including a kingly edict for a hunt by the feudal lords, celestial phenomenon and an invasion. It is an important source for the </a:t>
            </a:r>
            <a:r>
              <a:rPr lang="en-US" dirty="0" smtClean="0">
                <a:effectLst/>
                <a:hlinkClick r:id="rId4"/>
              </a:rPr>
              <a:t>study</a:t>
            </a:r>
            <a:r>
              <a:rPr lang="en-US" dirty="0" smtClean="0">
                <a:effectLst/>
              </a:rPr>
              <a:t> of Shang society and the history of astronomy. (Han </a:t>
            </a:r>
            <a:r>
              <a:rPr lang="en-US" dirty="0" err="1" smtClean="0">
                <a:effectLst/>
              </a:rPr>
              <a:t>Fulin</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4</a:t>
            </a:fld>
            <a:endParaRPr lang="en-US"/>
          </a:p>
        </p:txBody>
      </p:sp>
    </p:spTree>
    <p:extLst>
      <p:ext uri="{BB962C8B-B14F-4D97-AF65-F5344CB8AC3E}">
        <p14:creationId xmlns:p14="http://schemas.microsoft.com/office/powerpoint/2010/main" val="321351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 early</a:t>
            </a:r>
            <a:r>
              <a:rPr lang="en-US" baseline="0" dirty="0" smtClean="0"/>
              <a:t> Greek and Roman art, humans are rarely portrayed on pottery or bronzes.  </a:t>
            </a:r>
            <a:r>
              <a:rPr lang="en-US" dirty="0" smtClean="0"/>
              <a:t>The majority of pieces found are of ritual vessels for offerings or animals, food or drink and were larger than those used for everyday.  Then they could be added to burial tombs to continue their worship in the afterlife.  The more politically important or wealthy the individual or family the more bronze objects they could afford. In China, the greatest part of discovered and preserved bronze items was not forged to ploughs or swords but cast to sacrificial vessels. Even a great part of weapons had a sacrificial meaning like daggers and axes that symbolized the heavenly power of the ruler. </a:t>
            </a:r>
          </a:p>
          <a:p>
            <a:r>
              <a:rPr lang="en-US" dirty="0" smtClean="0"/>
              <a:t>1) ) Dagger (</a:t>
            </a:r>
            <a:r>
              <a:rPr lang="en-US" dirty="0" err="1" smtClean="0"/>
              <a:t>Sackler</a:t>
            </a:r>
            <a:r>
              <a:rPr lang="en-US" dirty="0" smtClean="0"/>
              <a:t> object F1 953.62)  Shang ca. 1600 – 1050 BCE  23.6 cm x 6.8 cm.</a:t>
            </a:r>
            <a:r>
              <a:rPr lang="en-US" baseline="0" dirty="0" smtClean="0"/>
              <a:t>  </a:t>
            </a:r>
            <a:r>
              <a:rPr lang="en-US" dirty="0" smtClean="0"/>
              <a:t>Very elaborately decorated – may have been ceremonial.  Likely belonged to a noble.  The dragon was a popular Shang image as it represented power Bronze 2)  Animal face ax Late Shang (1300–1046 BCE ) Length 31.7 cm, Width 35.8 cm  Excavated in 1965 from </a:t>
            </a:r>
            <a:r>
              <a:rPr lang="en-US" dirty="0" err="1" smtClean="0"/>
              <a:t>Subuchun</a:t>
            </a:r>
            <a:r>
              <a:rPr lang="en-US" dirty="0" smtClean="0"/>
              <a:t>, </a:t>
            </a:r>
            <a:r>
              <a:rPr lang="en-US" dirty="0" err="1" smtClean="0"/>
              <a:t>Yidu</a:t>
            </a:r>
            <a:r>
              <a:rPr lang="en-US" dirty="0" smtClean="0"/>
              <a:t>(present-day </a:t>
            </a:r>
            <a:r>
              <a:rPr lang="en-US" dirty="0" err="1" smtClean="0"/>
              <a:t>Qingzhou</a:t>
            </a:r>
            <a:r>
              <a:rPr lang="en-US" dirty="0" smtClean="0"/>
              <a:t>), Shandong Province, perhaps</a:t>
            </a:r>
            <a:r>
              <a:rPr lang="en-US" baseline="0" dirty="0" smtClean="0"/>
              <a:t> early </a:t>
            </a:r>
            <a:r>
              <a:rPr lang="en-US" baseline="0" dirty="0" err="1" smtClean="0"/>
              <a:t>Taotie</a:t>
            </a:r>
            <a:r>
              <a:rPr lang="en-US" baseline="0" dirty="0" smtClean="0"/>
              <a:t> design –  The </a:t>
            </a:r>
            <a:r>
              <a:rPr lang="en-US" baseline="0" dirty="0" err="1" smtClean="0"/>
              <a:t>Taotie</a:t>
            </a:r>
            <a:r>
              <a:rPr lang="en-US" baseline="0" dirty="0" smtClean="0"/>
              <a:t> (Chinese: </a:t>
            </a:r>
            <a:r>
              <a:rPr lang="en-US" baseline="0" dirty="0" err="1" smtClean="0"/>
              <a:t>饕餮</a:t>
            </a:r>
            <a:r>
              <a:rPr lang="en-US" baseline="0" dirty="0" smtClean="0"/>
              <a:t>; pinyin: </a:t>
            </a:r>
            <a:r>
              <a:rPr lang="en-US" baseline="0" dirty="0" err="1" smtClean="0"/>
              <a:t>tāotiè</a:t>
            </a:r>
            <a:r>
              <a:rPr lang="en-US" baseline="0" dirty="0" smtClean="0"/>
              <a:t>; sometimes translated as a gluttonous ogre mask) is a motif commonly found on Chinese ritual bronze vessels from the Shang and Zhou Dynasty. The design typically consists of a zoomorphic mask, described as being frontal, bilaterally symmetrical, with a pair of raised eyes and typically no lower jaw area. Some argue that the design can be traced back to jade pieces found in Neolithic sites such as the </a:t>
            </a:r>
            <a:r>
              <a:rPr lang="en-US" baseline="0" dirty="0" err="1" smtClean="0"/>
              <a:t>Liangzhu</a:t>
            </a:r>
            <a:r>
              <a:rPr lang="en-US" baseline="0" dirty="0" smtClean="0"/>
              <a:t> culture (3310–2250 BCE).[1] (source) </a:t>
            </a:r>
            <a:r>
              <a:rPr lang="en-US" baseline="0" dirty="0" err="1" smtClean="0"/>
              <a:t>Kesner</a:t>
            </a:r>
            <a:r>
              <a:rPr lang="en-US" baseline="0" dirty="0" smtClean="0"/>
              <a:t>, </a:t>
            </a:r>
            <a:r>
              <a:rPr lang="en-US" baseline="0" dirty="0" err="1" smtClean="0"/>
              <a:t>Ladislav</a:t>
            </a:r>
            <a:r>
              <a:rPr lang="en-US" baseline="0" dirty="0" smtClean="0"/>
              <a:t> (1991). The </a:t>
            </a:r>
            <a:r>
              <a:rPr lang="en-US" baseline="0" dirty="0" err="1" smtClean="0"/>
              <a:t>Taotie</a:t>
            </a:r>
            <a:r>
              <a:rPr lang="en-US" baseline="0" dirty="0" smtClean="0"/>
              <a:t> Reconsidered: Meaning and Functions of the Shang </a:t>
            </a:r>
            <a:r>
              <a:rPr lang="en-US" baseline="0" dirty="0" err="1" smtClean="0"/>
              <a:t>Theriomorphic</a:t>
            </a:r>
            <a:r>
              <a:rPr lang="en-US" baseline="0" dirty="0" smtClean="0"/>
              <a:t> Imagery. 51, No. 1/2. </a:t>
            </a:r>
            <a:r>
              <a:rPr lang="en-US" baseline="0" dirty="0" err="1" smtClean="0"/>
              <a:t>Artibus</a:t>
            </a:r>
            <a:r>
              <a:rPr lang="en-US" baseline="0" dirty="0" smtClean="0"/>
              <a:t> </a:t>
            </a:r>
            <a:r>
              <a:rPr lang="en-US" baseline="0" dirty="0" err="1" smtClean="0"/>
              <a:t>Asiae</a:t>
            </a:r>
            <a:r>
              <a:rPr lang="en-US" baseline="0" dirty="0" smtClean="0"/>
              <a:t>. pp. 29–53    The Chinese bronze artifacts generally are either utilitarian, like spear points or adze heads, or "ritual bronzes", which are more elaborate versions in precious materials of everyday vessels, as well as tools and weapons. Examples are the numerous large sacrificial tripods known as dings in Chinese; there are many other distinct shapes. Surviving identified Chinese ritual bronzes tend to be highly decorated, often with the </a:t>
            </a:r>
            <a:r>
              <a:rPr lang="en-US" baseline="0" dirty="0" err="1" smtClean="0"/>
              <a:t>taotie</a:t>
            </a:r>
            <a:r>
              <a:rPr lang="en-US" baseline="0" dirty="0" smtClean="0"/>
              <a:t> motif, which involves highly stylized animal face(s). These appear in three main motif types: those of demons, of symbolic animals, and of abstract symbols.[31] Many large bronzes also bear cast inscriptions that are the great bulk of the surviving body of early Chinese writing and have helped historians and archaeologists piece together the history of China, especially during the Zhou Dynasty (1046-256 BC)</a:t>
            </a:r>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5</a:t>
            </a:fld>
            <a:endParaRPr lang="en-US"/>
          </a:p>
        </p:txBody>
      </p:sp>
    </p:spTree>
    <p:extLst>
      <p:ext uri="{BB962C8B-B14F-4D97-AF65-F5344CB8AC3E}">
        <p14:creationId xmlns:p14="http://schemas.microsoft.com/office/powerpoint/2010/main" val="251730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Pottery is an art form that predates metalworking.  Glazed vessels were used in households for storage and cooking.  Ceramic vessels are found in a variety of shapes that were later cast in bronze.  Advances in pottery and glazing allowed Shang artisans to create molds in which they could cast elaborately decorated bronze vessels.  Right image:-  “This magnificent </a:t>
            </a:r>
            <a:r>
              <a:rPr lang="en-US" dirty="0" err="1" smtClean="0"/>
              <a:t>hu</a:t>
            </a:r>
            <a:r>
              <a:rPr lang="en-US" dirty="0" smtClean="0"/>
              <a:t> illustrates the remarkable skill of the royal Shang dynasty bronze foundries. Shang ritual bronzes were made in ceramic piece molds, drawing on centuries of Chinese experience in kiln technology. The caster began by making a clay model of the vessel, carving the design into its surface. The model was packed in another layer of clay, which was allowed to harden and then cut away in sections and fired. (These outer sections bore the imprint of the surface design.) The inner clay core was then pared down evenly on all sides and placed inside the outer mold. Molten bronze was poured into the gap and allowed to cool. After some final sanding and polishing, the vessel was complete. The dark green patina is caused by centuries of exposure to soil and air. Shang ritual bronzes are decorated with majestic and witty zoomorphic motifs, with an emphasis on the eyes. On this </a:t>
            </a:r>
            <a:r>
              <a:rPr lang="en-US" dirty="0" err="1" smtClean="0"/>
              <a:t>hu</a:t>
            </a:r>
            <a:r>
              <a:rPr lang="en-US" dirty="0" smtClean="0"/>
              <a:t>, the widest band of decoration consists of a large </a:t>
            </a:r>
            <a:r>
              <a:rPr lang="en-US" dirty="0" err="1" smtClean="0"/>
              <a:t>taotie</a:t>
            </a:r>
            <a:r>
              <a:rPr lang="en-US" dirty="0" smtClean="0"/>
              <a:t> (composite animal) mask. Small dragons, looking backward, parade around the foot of the vessel, while the upper two registers seem to portray elephants (facing the center) and birds (facing the sides). The remaining band of decor, just above the large mask, can be read either as two mythological animals in profile or as a frontal mask. On second look, the play between frontal and profile views seems to be everywhere. These puzzling designs may suggest the role of the animals consumed in ritual sacrifice, as creatures undergoing a transformation from one state to another, from the mundane to the supernatural world.” [copied from PAM site]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7</a:t>
            </a:fld>
            <a:endParaRPr lang="en-US"/>
          </a:p>
        </p:txBody>
      </p:sp>
    </p:spTree>
    <p:extLst>
      <p:ext uri="{BB962C8B-B14F-4D97-AF65-F5344CB8AC3E}">
        <p14:creationId xmlns:p14="http://schemas.microsoft.com/office/powerpoint/2010/main" val="424830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Zhou (pronounced </a:t>
            </a:r>
            <a:r>
              <a:rPr lang="en-US" dirty="0" err="1" smtClean="0"/>
              <a:t>Jao</a:t>
            </a:r>
            <a:r>
              <a:rPr lang="en-US" dirty="0" smtClean="0"/>
              <a:t>) The Shang excelled</a:t>
            </a:r>
            <a:r>
              <a:rPr lang="en-US" baseline="0" dirty="0" smtClean="0"/>
              <a:t> in war, and the ruling classes built up great wealth.  But in time these very strengths helped to bring the end of the dynasty.  Fighting so many wars eventually weakened the military power of the Shang.  Also the later Shang kings and nobles spent enormous amounts of money on Palaces, clothing and tombs mostly on the work of the underclasses.  The final blow was the corruption of the final Shang king, who spent his time hunting instead of ruling.  When a frontier </a:t>
            </a:r>
            <a:r>
              <a:rPr lang="en-US" baseline="0" dirty="0" err="1" smtClean="0"/>
              <a:t>stae</a:t>
            </a:r>
            <a:r>
              <a:rPr lang="en-US" baseline="0" dirty="0" smtClean="0"/>
              <a:t> call Zhou rose up they caught Shang rulers unaware and defeated them.  Legend says the last Shang king ran from the battlefield, put on all his jewelry, and threw himself into the flames of a fire as the Zhou rebels stormed his capital city.  The Zhou  claimed to have a ‘Mandate from Heaven’, a divine right to rule China.  Heaven controlled human destiny and if the King did not rule well, earthquakes and flood would appear showing he had lost the support of heaven and could be overthrown.  The Zhou increased stability through a form of feudalism.  The king owned all land but gave p</a:t>
            </a:r>
            <a:endParaRPr lang="en-US" dirty="0" smtClean="0"/>
          </a:p>
          <a:p>
            <a:r>
              <a:rPr lang="en-US" dirty="0" smtClean="0"/>
              <a:t>Red Painted vessel : In the Late Zhou/Warring States and Qin periods, it became the custom to bury the dead with pottery models of everyday objects that led to a growth in pottery manufacture. The red painted animal handle flask found</a:t>
            </a:r>
            <a:r>
              <a:rPr lang="en-US" baseline="0" dirty="0" smtClean="0"/>
              <a:t> near</a:t>
            </a:r>
            <a:r>
              <a:rPr lang="en-US" dirty="0" smtClean="0"/>
              <a:t> Beijing, is an imitation of a contemporary bronze ritual vessel that captures both the dignity of the bronze as well as its form and structure.   2</a:t>
            </a:r>
            <a:r>
              <a:rPr lang="en-US" baseline="30000" dirty="0" smtClean="0"/>
              <a:t>nd</a:t>
            </a:r>
            <a:r>
              <a:rPr lang="en-US" dirty="0" smtClean="0"/>
              <a:t> piece </a:t>
            </a:r>
            <a:r>
              <a:rPr lang="en-GB" dirty="0" smtClean="0"/>
              <a:t>The development and growth of the institution of wearing jade became representative of the Western Zhou period, alongside the use of jade in burials. In the Spring and Autumn and Warring States periods, wearing jade was symbol of rank and had become the main focus of jade development. Based on Confucianism as the ritual system, at this time jades were assigned an ethical quality and there was a tendency towards personalizing them. They were used as a symbol of the prevailing belief in the moral authority of the nobles.</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8</a:t>
            </a:fld>
            <a:endParaRPr lang="en-US"/>
          </a:p>
        </p:txBody>
      </p:sp>
    </p:spTree>
    <p:extLst>
      <p:ext uri="{BB962C8B-B14F-4D97-AF65-F5344CB8AC3E}">
        <p14:creationId xmlns:p14="http://schemas.microsoft.com/office/powerpoint/2010/main" val="348340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Narkisim" panose="020E0502050101010101" pitchFamily="34" charset="-79"/>
                <a:cs typeface="Narkisim" panose="020E0502050101010101" pitchFamily="34" charset="-79"/>
              </a:rPr>
              <a:t>Fou vessels are divided into </a:t>
            </a:r>
            <a:r>
              <a:rPr lang="en-US" sz="1200" dirty="0" err="1" smtClean="0">
                <a:latin typeface="Narkisim" panose="020E0502050101010101" pitchFamily="34" charset="-79"/>
                <a:cs typeface="Narkisim" panose="020E0502050101010101" pitchFamily="34" charset="-79"/>
              </a:rPr>
              <a:t>zunfou</a:t>
            </a:r>
            <a:r>
              <a:rPr lang="en-US" sz="1200" dirty="0" smtClean="0">
                <a:latin typeface="Narkisim" panose="020E0502050101010101" pitchFamily="34" charset="-79"/>
                <a:cs typeface="Narkisim" panose="020E0502050101010101" pitchFamily="34" charset="-79"/>
              </a:rPr>
              <a:t> and </a:t>
            </a:r>
            <a:r>
              <a:rPr lang="en-US" sz="1200" dirty="0" err="1" smtClean="0">
                <a:latin typeface="Narkisim" panose="020E0502050101010101" pitchFamily="34" charset="-79"/>
                <a:cs typeface="Narkisim" panose="020E0502050101010101" pitchFamily="34" charset="-79"/>
              </a:rPr>
              <a:t>yufou</a:t>
            </a:r>
            <a:r>
              <a:rPr lang="en-US" sz="1200" dirty="0" smtClean="0">
                <a:latin typeface="Narkisim" panose="020E0502050101010101" pitchFamily="34" charset="-79"/>
                <a:cs typeface="Narkisim" panose="020E0502050101010101" pitchFamily="34" charset="-79"/>
              </a:rPr>
              <a:t>, wine vessels and water vessels. This is one of the former, a wine vessel, and is in two parts, the body and the lid. The convex lid bears four ring knobs. The lid knobs and handles have a design of angular clouds. The body is unadorned.</a:t>
            </a:r>
          </a:p>
          <a:p>
            <a:endParaRPr lang="en-US" sz="1200" dirty="0" smtClean="0">
              <a:latin typeface="Narkisim" panose="020E0502050101010101" pitchFamily="34" charset="-79"/>
              <a:cs typeface="Narkisim" panose="020E0502050101010101" pitchFamily="34" charset="-79"/>
            </a:endParaRPr>
          </a:p>
          <a:p>
            <a:r>
              <a:rPr lang="en-US" sz="1200" dirty="0" smtClean="0">
                <a:latin typeface="Narkisim" panose="020E0502050101010101" pitchFamily="34" charset="-79"/>
                <a:cs typeface="Narkisim" panose="020E0502050101010101" pitchFamily="34" charset="-79"/>
              </a:rPr>
              <a:t>Left: -There is an inscription of 40 characters in five lines running from the neck  to the shoulder. It records that this vessel was made for Luan </a:t>
            </a:r>
            <a:r>
              <a:rPr lang="en-US" sz="1200" dirty="0" err="1" smtClean="0">
                <a:latin typeface="Narkisim" panose="020E0502050101010101" pitchFamily="34" charset="-79"/>
                <a:cs typeface="Narkisim" panose="020E0502050101010101" pitchFamily="34" charset="-79"/>
              </a:rPr>
              <a:t>Shu’s</a:t>
            </a:r>
            <a:r>
              <a:rPr lang="en-US" sz="1200" dirty="0" smtClean="0">
                <a:latin typeface="Narkisim" panose="020E0502050101010101" pitchFamily="34" charset="-79"/>
                <a:cs typeface="Narkisim" panose="020E0502050101010101" pitchFamily="34" charset="-79"/>
              </a:rPr>
              <a:t> descendants to offer sacrifices to their forbears. The inscription is inlaid with gold, as is typically seen on weapons but usually with fewer characters than here, making this a very rare piece. The gold sparkles, the characters are elegant, neatly written, reflecting the level of bronze making in the Jin state during the Spring and Autumn period of the Zhou Dynasty. (Su </a:t>
            </a:r>
            <a:r>
              <a:rPr lang="en-US" sz="1200" dirty="0" err="1" smtClean="0">
                <a:latin typeface="Narkisim" panose="020E0502050101010101" pitchFamily="34" charset="-79"/>
                <a:cs typeface="Narkisim" panose="020E0502050101010101" pitchFamily="34" charset="-79"/>
              </a:rPr>
              <a:t>Qiang</a:t>
            </a:r>
            <a:r>
              <a:rPr lang="en-US" sz="1200" dirty="0" smtClean="0">
                <a:latin typeface="Narkisim" panose="020E0502050101010101" pitchFamily="34" charset="-79"/>
                <a:cs typeface="Narkisim" panose="020E0502050101010101" pitchFamily="34" charset="-79"/>
              </a:rPr>
              <a:t>) Vessel 3: -In 1050 BC, King Wu established the Zhou dynasty, having conquered the Shang dynasty (about 1500-1050 BC). Long inscriptions in bronze vessels tell of this conquest and subsequent events.</a:t>
            </a:r>
          </a:p>
          <a:p>
            <a:endParaRPr lang="en-US" sz="1200" dirty="0" smtClean="0">
              <a:latin typeface="Narkisim" panose="020E0502050101010101" pitchFamily="34" charset="-79"/>
              <a:cs typeface="Narkisim" panose="020E0502050101010101" pitchFamily="34" charset="-79"/>
            </a:endParaRPr>
          </a:p>
          <a:p>
            <a:r>
              <a:rPr lang="en-US" sz="1200" dirty="0" smtClean="0">
                <a:latin typeface="Narkisim" panose="020E0502050101010101" pitchFamily="34" charset="-79"/>
                <a:cs typeface="Narkisim" panose="020E0502050101010101" pitchFamily="34" charset="-79"/>
              </a:rPr>
              <a:t>Such long inscriptions were cast only occasionally in bronzes during the Shang period, but this practice was greatly expanded by the Zhou. Inscriptions cast in bronzes served to communicate the political and social achievements of the vessels' owners. Today, they are vital historical documents.</a:t>
            </a:r>
          </a:p>
          <a:p>
            <a:endParaRPr lang="en-US" sz="1200" dirty="0" smtClean="0">
              <a:latin typeface="Narkisim" panose="020E0502050101010101" pitchFamily="34" charset="-79"/>
              <a:cs typeface="Narkisim" panose="020E0502050101010101" pitchFamily="34" charset="-79"/>
            </a:endParaRPr>
          </a:p>
          <a:p>
            <a:r>
              <a:rPr lang="en-US" sz="1200" dirty="0" smtClean="0">
                <a:latin typeface="Narkisim" panose="020E0502050101010101" pitchFamily="34" charset="-79"/>
                <a:cs typeface="Narkisim" panose="020E0502050101010101" pitchFamily="34" charset="-79"/>
              </a:rPr>
              <a:t>Right: The inscription inside this imposing vessel tells that King Wu's brother, Kang </a:t>
            </a:r>
            <a:r>
              <a:rPr lang="en-US" sz="1200" dirty="0" err="1" smtClean="0">
                <a:latin typeface="Narkisim" panose="020E0502050101010101" pitchFamily="34" charset="-79"/>
                <a:cs typeface="Narkisim" panose="020E0502050101010101" pitchFamily="34" charset="-79"/>
              </a:rPr>
              <a:t>Hou</a:t>
            </a:r>
            <a:r>
              <a:rPr lang="en-US" sz="1200" dirty="0" smtClean="0">
                <a:latin typeface="Narkisim" panose="020E0502050101010101" pitchFamily="34" charset="-79"/>
                <a:cs typeface="Narkisim" panose="020E0502050101010101" pitchFamily="34" charset="-79"/>
              </a:rPr>
              <a:t> (Duke of Kang) and Mei Situ were given territory in Wei (in Henan province) in recognition of their contributions. The inscription relates a rebellion by remnants of the Shang, and its successful defeat by the Zhou, which helps us to date it.</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9</a:t>
            </a:fld>
            <a:endParaRPr lang="en-US"/>
          </a:p>
        </p:txBody>
      </p:sp>
    </p:spTree>
    <p:extLst>
      <p:ext uri="{BB962C8B-B14F-4D97-AF65-F5344CB8AC3E}">
        <p14:creationId xmlns:p14="http://schemas.microsoft.com/office/powerpoint/2010/main" val="4149665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Pan (water vessel) is a bowl used to catch water after ritual washing at sacrificial ceremonies and banquets during the Zhou.   The inscription  cast inside records this was commissioned as a gift from a husband to his wife.</a:t>
            </a:r>
          </a:p>
          <a:p>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10</a:t>
            </a:fld>
            <a:endParaRPr lang="en-US"/>
          </a:p>
        </p:txBody>
      </p:sp>
    </p:spTree>
    <p:extLst>
      <p:ext uri="{BB962C8B-B14F-4D97-AF65-F5344CB8AC3E}">
        <p14:creationId xmlns:p14="http://schemas.microsoft.com/office/powerpoint/2010/main" val="104567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Bianzhong</a:t>
            </a:r>
            <a:r>
              <a:rPr lang="en-US" dirty="0" smtClean="0"/>
              <a:t> (simplified Chinese: </a:t>
            </a:r>
            <a:r>
              <a:rPr lang="ja-JP" altLang="en-US" dirty="0" smtClean="0"/>
              <a:t>编钟</a:t>
            </a:r>
            <a:r>
              <a:rPr lang="en-US" altLang="ja-JP" dirty="0" smtClean="0"/>
              <a:t>; </a:t>
            </a:r>
            <a:r>
              <a:rPr lang="en-US" dirty="0" smtClean="0"/>
              <a:t>traditional Chinese: </a:t>
            </a:r>
            <a:r>
              <a:rPr lang="ja-JP" altLang="en-US" dirty="0" smtClean="0"/>
              <a:t>編鐘</a:t>
            </a:r>
            <a:r>
              <a:rPr lang="en-US" altLang="ja-JP" dirty="0" smtClean="0"/>
              <a:t>; </a:t>
            </a:r>
            <a:r>
              <a:rPr lang="en-US" dirty="0" smtClean="0"/>
              <a:t>pinyin: </a:t>
            </a:r>
            <a:r>
              <a:rPr lang="en-US" dirty="0" err="1" smtClean="0"/>
              <a:t>biān</a:t>
            </a:r>
            <a:r>
              <a:rPr lang="en-US" dirty="0" smtClean="0"/>
              <a:t> </a:t>
            </a:r>
            <a:r>
              <a:rPr lang="en-US" dirty="0" err="1" smtClean="0"/>
              <a:t>zhōng</a:t>
            </a:r>
            <a:r>
              <a:rPr lang="en-US" dirty="0" smtClean="0"/>
              <a:t>, pronounced [</a:t>
            </a:r>
            <a:r>
              <a:rPr lang="en-US" dirty="0" err="1" smtClean="0"/>
              <a:t>pi̯ɛ́n</a:t>
            </a:r>
            <a:r>
              <a:rPr lang="en-US" dirty="0" smtClean="0"/>
              <a:t> </a:t>
            </a:r>
            <a:r>
              <a:rPr lang="en-US" dirty="0" err="1" smtClean="0"/>
              <a:t>t͡ʂʊ́ŋ</a:t>
            </a:r>
            <a:r>
              <a:rPr lang="en-US" dirty="0" smtClean="0"/>
              <a:t>]) is an ancient Chinese musical instrument consisting of a set of bronze bells, played melodically. These sets of chime bells were used as polyphonic musical instruments and some of these bells have been dated at between 2,000 to 3,600 years old. They were hung in a wooden frame and struck with a mallet,</a:t>
            </a:r>
            <a:r>
              <a:rPr lang="en-US" baseline="0" dirty="0" smtClean="0"/>
              <a:t> and</a:t>
            </a:r>
            <a:r>
              <a:rPr lang="en-US" dirty="0" smtClean="0"/>
              <a:t> were an important instrument in China's ritual and court music going back to ancient times. They're shaped a lot like our cow-bells, but these had no clappers. They were struck. </a:t>
            </a:r>
          </a:p>
          <a:p>
            <a:r>
              <a:rPr lang="en-US" dirty="0" smtClean="0"/>
              <a:t>The importance of that discovery grows when we realize that it took the West a thousand years to develop the cathedral bell, and we didn't have it until the middle ages. Bells are very hard to make, yet China had these remarkably sophisticated </a:t>
            </a:r>
            <a:r>
              <a:rPr lang="en-US" dirty="0" err="1" smtClean="0"/>
              <a:t>Zhong</a:t>
            </a:r>
            <a:r>
              <a:rPr lang="en-US" dirty="0" smtClean="0"/>
              <a:t> bells </a:t>
            </a:r>
            <a:r>
              <a:rPr lang="en-US" baseline="0" dirty="0" smtClean="0"/>
              <a:t>as early as 3000 plus years ago</a:t>
            </a:r>
            <a:r>
              <a:rPr lang="en-US" dirty="0" smtClean="0"/>
              <a:t>. The bells produce a rich tone, they take far less bronze to get it than a cathedral bell, and then they deliver two sounds for the cost of one. </a:t>
            </a:r>
            <a:endParaRPr lang="en-US" dirty="0"/>
          </a:p>
        </p:txBody>
      </p:sp>
      <p:sp>
        <p:nvSpPr>
          <p:cNvPr id="4" name="Slide Number Placeholder 3"/>
          <p:cNvSpPr>
            <a:spLocks noGrp="1"/>
          </p:cNvSpPr>
          <p:nvPr>
            <p:ph type="sldNum" sz="quarter" idx="10"/>
          </p:nvPr>
        </p:nvSpPr>
        <p:spPr/>
        <p:txBody>
          <a:bodyPr/>
          <a:lstStyle/>
          <a:p>
            <a:fld id="{452F96E0-898F-4E38-AD05-8AF707FEE3D2}" type="slidenum">
              <a:rPr lang="en-US" smtClean="0"/>
              <a:t>11</a:t>
            </a:fld>
            <a:endParaRPr lang="en-US"/>
          </a:p>
        </p:txBody>
      </p:sp>
    </p:spTree>
    <p:extLst>
      <p:ext uri="{BB962C8B-B14F-4D97-AF65-F5344CB8AC3E}">
        <p14:creationId xmlns:p14="http://schemas.microsoft.com/office/powerpoint/2010/main" val="162284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AD16CF-FE33-4EFE-8774-A7048A2AAAD3}" type="datetimeFigureOut">
              <a:rPr lang="en-US" smtClean="0"/>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86576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AD16CF-FE33-4EFE-8774-A7048A2AAAD3}" type="datetimeFigureOut">
              <a:rPr lang="en-US" smtClean="0"/>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2634316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AD16CF-FE33-4EFE-8774-A7048A2AAAD3}" type="datetimeFigureOut">
              <a:rPr lang="en-US" smtClean="0"/>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235207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AD16CF-FE33-4EFE-8774-A7048A2AAAD3}" type="datetimeFigureOut">
              <a:rPr lang="en-US" smtClean="0"/>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190473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AD16CF-FE33-4EFE-8774-A7048A2AAAD3}" type="datetimeFigureOut">
              <a:rPr lang="en-US" smtClean="0"/>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85901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AD16CF-FE33-4EFE-8774-A7048A2AAAD3}" type="datetimeFigureOut">
              <a:rPr lang="en-US" smtClean="0"/>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3412225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AD16CF-FE33-4EFE-8774-A7048A2AAAD3}" type="datetimeFigureOut">
              <a:rPr lang="en-US" smtClean="0"/>
              <a:t>12/9/2013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2498478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AD16CF-FE33-4EFE-8774-A7048A2AAAD3}" type="datetimeFigureOut">
              <a:rPr lang="en-US" smtClean="0"/>
              <a:t>12/9/2013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1119421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AD16CF-FE33-4EFE-8774-A7048A2AAAD3}" type="datetimeFigureOut">
              <a:rPr lang="en-US" smtClean="0"/>
              <a:t>12/9/2013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175479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AD16CF-FE33-4EFE-8774-A7048A2AAAD3}" type="datetimeFigureOut">
              <a:rPr lang="en-US" smtClean="0"/>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61182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AD16CF-FE33-4EFE-8774-A7048A2AAAD3}" type="datetimeFigureOut">
              <a:rPr lang="en-US" smtClean="0"/>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90BA3A-819F-4773-A962-B7E85C694282}" type="slidenum">
              <a:rPr lang="en-US" smtClean="0"/>
              <a:t>‹#›</a:t>
            </a:fld>
            <a:endParaRPr lang="en-US"/>
          </a:p>
        </p:txBody>
      </p:sp>
    </p:spTree>
    <p:extLst>
      <p:ext uri="{BB962C8B-B14F-4D97-AF65-F5344CB8AC3E}">
        <p14:creationId xmlns:p14="http://schemas.microsoft.com/office/powerpoint/2010/main" val="142000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D16CF-FE33-4EFE-8774-A7048A2AAAD3}" type="datetimeFigureOut">
              <a:rPr lang="en-US" smtClean="0"/>
              <a:t>12/9/2013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0BA3A-819F-4773-A962-B7E85C694282}" type="slidenum">
              <a:rPr lang="en-US" smtClean="0"/>
              <a:t>‹#›</a:t>
            </a:fld>
            <a:endParaRPr lang="en-US"/>
          </a:p>
        </p:txBody>
      </p:sp>
    </p:spTree>
    <p:extLst>
      <p:ext uri="{BB962C8B-B14F-4D97-AF65-F5344CB8AC3E}">
        <p14:creationId xmlns:p14="http://schemas.microsoft.com/office/powerpoint/2010/main" val="12621159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feature=player_detailpage&amp;v=zhcCSeRj2PU"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www.youtube.com/watch?v=527vJObd64" TargetMode="Externa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784" y="1122363"/>
            <a:ext cx="10229088" cy="2387600"/>
          </a:xfrm>
        </p:spPr>
        <p:txBody>
          <a:bodyPr>
            <a:noAutofit/>
          </a:bodyPr>
          <a:lstStyle/>
          <a:p>
            <a:r>
              <a:rPr lang="en-US" sz="14400" dirty="0" smtClean="0">
                <a:latin typeface="Narkisim" panose="020E0502050101010101" pitchFamily="34" charset="-79"/>
                <a:cs typeface="Narkisim" panose="020E0502050101010101" pitchFamily="34" charset="-79"/>
              </a:rPr>
              <a:t>Art of China</a:t>
            </a:r>
            <a:endParaRPr lang="en-US" sz="14400" dirty="0">
              <a:latin typeface="Narkisim" panose="020E0502050101010101" pitchFamily="34" charset="-79"/>
              <a:cs typeface="Narkisim" panose="020E0502050101010101" pitchFamily="34" charset="-79"/>
            </a:endParaRPr>
          </a:p>
        </p:txBody>
      </p:sp>
      <p:sp>
        <p:nvSpPr>
          <p:cNvPr id="3" name="Subtitle 2"/>
          <p:cNvSpPr>
            <a:spLocks noGrp="1"/>
          </p:cNvSpPr>
          <p:nvPr>
            <p:ph type="subTitle" idx="1"/>
          </p:nvPr>
        </p:nvSpPr>
        <p:spPr>
          <a:xfrm>
            <a:off x="1140823" y="3602038"/>
            <a:ext cx="9884228" cy="1655762"/>
          </a:xfrm>
        </p:spPr>
        <p:txBody>
          <a:bodyPr>
            <a:noAutofit/>
          </a:bodyPr>
          <a:lstStyle/>
          <a:p>
            <a:r>
              <a:rPr lang="en-US" sz="3200" dirty="0" smtClean="0">
                <a:latin typeface="AR JULIAN" panose="02000000000000000000" pitchFamily="2" charset="0"/>
              </a:rPr>
              <a:t>From Neolithic times through the Han Dynasty</a:t>
            </a:r>
          </a:p>
          <a:p>
            <a:r>
              <a:rPr lang="en-US" sz="3200" dirty="0" smtClean="0">
                <a:latin typeface="AR JULIAN" panose="02000000000000000000" pitchFamily="2" charset="0"/>
              </a:rPr>
              <a:t>3000 BCE – 226 CE</a:t>
            </a:r>
          </a:p>
          <a:p>
            <a:r>
              <a:rPr lang="en-US" sz="3200" dirty="0" smtClean="0">
                <a:latin typeface="AR JULIAN" panose="02000000000000000000" pitchFamily="2" charset="0"/>
              </a:rPr>
              <a:t>Plus Calligraphy and Chinese Brush Painting </a:t>
            </a:r>
          </a:p>
        </p:txBody>
      </p:sp>
    </p:spTree>
    <p:extLst>
      <p:ext uri="{BB962C8B-B14F-4D97-AF65-F5344CB8AC3E}">
        <p14:creationId xmlns:p14="http://schemas.microsoft.com/office/powerpoint/2010/main" val="2065011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97" y="365125"/>
            <a:ext cx="7070103" cy="57245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7748" y="365124"/>
            <a:ext cx="4509155" cy="3066053"/>
          </a:xfrm>
          <a:prstGeom prst="rect">
            <a:avLst/>
          </a:prstGeom>
        </p:spPr>
      </p:pic>
      <p:sp>
        <p:nvSpPr>
          <p:cNvPr id="8" name="TextBox 7"/>
          <p:cNvSpPr txBox="1"/>
          <p:nvPr/>
        </p:nvSpPr>
        <p:spPr>
          <a:xfrm>
            <a:off x="7671847" y="3569506"/>
            <a:ext cx="4223208" cy="523220"/>
          </a:xfrm>
          <a:prstGeom prst="rect">
            <a:avLst/>
          </a:prstGeom>
          <a:noFill/>
        </p:spPr>
        <p:txBody>
          <a:bodyPr wrap="square" rtlCol="0">
            <a:spAutoFit/>
          </a:bodyPr>
          <a:lstStyle/>
          <a:p>
            <a:r>
              <a:rPr lang="en-US" sz="1400" dirty="0" smtClean="0">
                <a:latin typeface="Narkisim" panose="020E0502050101010101" pitchFamily="34" charset="-79"/>
                <a:cs typeface="Narkisim" panose="020E0502050101010101" pitchFamily="34" charset="-79"/>
              </a:rPr>
              <a:t>Detail of pot, Can you find the relief sculpture and 3D sculptures?</a:t>
            </a:r>
            <a:endParaRPr lang="en-US" sz="1400" dirty="0">
              <a:latin typeface="Narkisim" panose="020E0502050101010101" pitchFamily="34" charset="-79"/>
              <a:cs typeface="Narkisim" panose="020E0502050101010101" pitchFamily="34" charset="-79"/>
            </a:endParaRPr>
          </a:p>
        </p:txBody>
      </p:sp>
      <p:sp>
        <p:nvSpPr>
          <p:cNvPr id="9" name="TextBox 8"/>
          <p:cNvSpPr txBox="1"/>
          <p:nvPr/>
        </p:nvSpPr>
        <p:spPr>
          <a:xfrm>
            <a:off x="245097" y="6268825"/>
            <a:ext cx="7192651" cy="338554"/>
          </a:xfrm>
          <a:prstGeom prst="rect">
            <a:avLst/>
          </a:prstGeom>
          <a:noFill/>
        </p:spPr>
        <p:txBody>
          <a:bodyPr wrap="square" rtlCol="0">
            <a:spAutoFit/>
          </a:bodyPr>
          <a:lstStyle/>
          <a:p>
            <a:r>
              <a:rPr lang="en-US" sz="1600" dirty="0" smtClean="0">
                <a:latin typeface="Narkisim" panose="020E0502050101010101" pitchFamily="34" charset="-79"/>
                <a:cs typeface="Narkisim" panose="020E0502050101010101" pitchFamily="34" charset="-79"/>
              </a:rPr>
              <a:t>Pan (water vessel), Mid Zhou (770 – early 7</a:t>
            </a:r>
            <a:r>
              <a:rPr lang="en-US" sz="1600" baseline="30000" dirty="0" smtClean="0">
                <a:latin typeface="Narkisim" panose="020E0502050101010101" pitchFamily="34" charset="-79"/>
                <a:cs typeface="Narkisim" panose="020E0502050101010101" pitchFamily="34" charset="-79"/>
              </a:rPr>
              <a:t>th</a:t>
            </a:r>
            <a:r>
              <a:rPr lang="en-US" sz="1600" dirty="0" smtClean="0">
                <a:latin typeface="Narkisim" panose="020E0502050101010101" pitchFamily="34" charset="-79"/>
                <a:cs typeface="Narkisim" panose="020E0502050101010101" pitchFamily="34" charset="-79"/>
              </a:rPr>
              <a:t> C BCE)</a:t>
            </a:r>
            <a:endParaRPr lang="en-US" sz="1600" dirty="0">
              <a:latin typeface="Narkisim" panose="020E0502050101010101" pitchFamily="34" charset="-79"/>
              <a:cs typeface="Narkisim" panose="020E0502050101010101" pitchFamily="34" charset="-79"/>
            </a:endParaRPr>
          </a:p>
        </p:txBody>
      </p:sp>
      <p:sp>
        <p:nvSpPr>
          <p:cNvPr id="5" name="TextBox 4"/>
          <p:cNvSpPr txBox="1"/>
          <p:nvPr/>
        </p:nvSpPr>
        <p:spPr>
          <a:xfrm>
            <a:off x="7888753" y="4432663"/>
            <a:ext cx="3735978" cy="1754326"/>
          </a:xfrm>
          <a:prstGeom prst="rect">
            <a:avLst/>
          </a:prstGeom>
          <a:noFill/>
        </p:spPr>
        <p:txBody>
          <a:bodyPr wrap="square" rtlCol="0">
            <a:spAutoFit/>
          </a:bodyPr>
          <a:lstStyle/>
          <a:p>
            <a:r>
              <a:rPr lang="en-US"/>
              <a:t>This Pan (water vessel) is a bowl used to catch water after ritual washing at sacrificial ceremonies and banquets during the Zhou.   The inscription  cast inside records this was commissioned as a gift from a husband to his wife.</a:t>
            </a:r>
            <a:endParaRPr lang="en-US" dirty="0"/>
          </a:p>
        </p:txBody>
      </p:sp>
    </p:spTree>
    <p:extLst>
      <p:ext uri="{BB962C8B-B14F-4D97-AF65-F5344CB8AC3E}">
        <p14:creationId xmlns:p14="http://schemas.microsoft.com/office/powerpoint/2010/main" val="1195811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err="1">
                <a:latin typeface="Narkisim" panose="020E0502050101010101" pitchFamily="34" charset="-79"/>
                <a:cs typeface="Narkisim" panose="020E0502050101010101" pitchFamily="34" charset="-79"/>
              </a:rPr>
              <a:t>Bianzhong</a:t>
            </a:r>
            <a:r>
              <a:rPr lang="en-US" dirty="0">
                <a:latin typeface="Narkisim" panose="020E0502050101010101" pitchFamily="34" charset="-79"/>
                <a:cs typeface="Narkisim" panose="020E0502050101010101" pitchFamily="34" charset="-79"/>
              </a:rPr>
              <a:t> </a:t>
            </a:r>
            <a:r>
              <a:rPr lang="ja-JP" altLang="en-US" dirty="0" smtClean="0">
                <a:latin typeface="Narkisim" panose="020E0502050101010101" pitchFamily="34" charset="-79"/>
                <a:cs typeface="Narkisim" panose="020E0502050101010101" pitchFamily="34" charset="-79"/>
              </a:rPr>
              <a:t>編鐘</a:t>
            </a:r>
            <a:r>
              <a:rPr lang="en-US" altLang="ja-JP" dirty="0">
                <a:latin typeface="Narkisim" panose="020E0502050101010101" pitchFamily="34" charset="-79"/>
                <a:cs typeface="Narkisim" panose="020E0502050101010101" pitchFamily="34" charset="-79"/>
              </a:rPr>
              <a:t> </a:t>
            </a:r>
            <a:r>
              <a:rPr lang="en-US" altLang="ja-JP" dirty="0" smtClean="0">
                <a:latin typeface="Narkisim" panose="020E0502050101010101" pitchFamily="34" charset="-79"/>
                <a:cs typeface="Narkisim" panose="020E0502050101010101" pitchFamily="34" charset="-79"/>
              </a:rPr>
              <a:t>Chinese Bronze Bells</a:t>
            </a:r>
            <a:endParaRPr lang="en-US" dirty="0">
              <a:latin typeface="Narkisim" panose="020E0502050101010101" pitchFamily="34" charset="-79"/>
              <a:cs typeface="Narkisim" panose="020E0502050101010101" pitchFamily="34" charset="-79"/>
            </a:endParaRPr>
          </a:p>
        </p:txBody>
      </p:sp>
      <p:sp>
        <p:nvSpPr>
          <p:cNvPr id="3" name="Rectangle 2"/>
          <p:cNvSpPr/>
          <p:nvPr/>
        </p:nvSpPr>
        <p:spPr>
          <a:xfrm>
            <a:off x="5715786" y="6056424"/>
            <a:ext cx="6096000" cy="646331"/>
          </a:xfrm>
          <a:prstGeom prst="rect">
            <a:avLst/>
          </a:prstGeom>
        </p:spPr>
        <p:txBody>
          <a:bodyPr>
            <a:spAutoFit/>
          </a:bodyPr>
          <a:lstStyle/>
          <a:p>
            <a:r>
              <a:rPr lang="en-US" dirty="0">
                <a:hlinkClick r:id="rId3"/>
              </a:rPr>
              <a:t>http://</a:t>
            </a:r>
            <a:r>
              <a:rPr lang="en-US" dirty="0" smtClean="0">
                <a:hlinkClick r:id="rId3"/>
              </a:rPr>
              <a:t>www.youtube.com/watch?feature=player_detailpage&amp;v=zhcCSeRj2PU</a:t>
            </a:r>
            <a:r>
              <a:rPr lang="en-US" dirty="0" smtClean="0"/>
              <a:t> </a:t>
            </a:r>
            <a:endParaRPr lang="en-US" dirty="0"/>
          </a:p>
        </p:txBody>
      </p:sp>
      <p:pic>
        <p:nvPicPr>
          <p:cNvPr id="4" name="Picture 3"/>
          <p:cNvPicPr>
            <a:picLocks noChangeAspect="1"/>
          </p:cNvPicPr>
          <p:nvPr/>
        </p:nvPicPr>
        <p:blipFill>
          <a:blip r:embed="rId4"/>
          <a:stretch>
            <a:fillRect/>
          </a:stretch>
        </p:blipFill>
        <p:spPr>
          <a:xfrm>
            <a:off x="297337" y="1587876"/>
            <a:ext cx="6367414" cy="4143621"/>
          </a:xfrm>
          <a:prstGeom prst="rect">
            <a:avLst/>
          </a:prstGeom>
        </p:spPr>
      </p:pic>
      <p:sp>
        <p:nvSpPr>
          <p:cNvPr id="5" name="TextBox 4"/>
          <p:cNvSpPr txBox="1"/>
          <p:nvPr/>
        </p:nvSpPr>
        <p:spPr>
          <a:xfrm>
            <a:off x="7107811" y="1761179"/>
            <a:ext cx="4703975" cy="3693319"/>
          </a:xfrm>
          <a:prstGeom prst="rect">
            <a:avLst/>
          </a:prstGeom>
          <a:noFill/>
        </p:spPr>
        <p:txBody>
          <a:bodyPr wrap="square" rtlCol="0">
            <a:spAutoFit/>
          </a:bodyPr>
          <a:lstStyle/>
          <a:p>
            <a:r>
              <a:rPr lang="en-US" dirty="0" smtClean="0"/>
              <a:t>The Zhou Dynasty saw the height of popularity for </a:t>
            </a:r>
            <a:r>
              <a:rPr lang="en-US" dirty="0" err="1" smtClean="0"/>
              <a:t>Bianzhong</a:t>
            </a:r>
            <a:r>
              <a:rPr lang="en-US" dirty="0" smtClean="0"/>
              <a:t>.  Each bell took great skill in the design and forging to create two tones 1/3  apart on the scale but by the Middle of the Han Dynasty the  tradition and skill had been lost.  Single or small sets of bell had been found from the Shang era, but one of  the </a:t>
            </a:r>
            <a:r>
              <a:rPr lang="en-US" dirty="0"/>
              <a:t>most important sets of </a:t>
            </a:r>
            <a:r>
              <a:rPr lang="en-US" dirty="0" err="1"/>
              <a:t>Bianzhong</a:t>
            </a:r>
            <a:r>
              <a:rPr lang="en-US" dirty="0"/>
              <a:t> discovered are a complete ceremonial set of 65 </a:t>
            </a:r>
            <a:r>
              <a:rPr lang="en-US" dirty="0" err="1"/>
              <a:t>zhong</a:t>
            </a:r>
            <a:r>
              <a:rPr lang="en-US" dirty="0"/>
              <a:t> bells, found in a near-perfect state of preservation during the excavation of the tomb of Marquis Yi, who died ca. 430 BCE. Yi was ruler of Zeng, one of the Warring </a:t>
            </a:r>
            <a:r>
              <a:rPr lang="en-US" dirty="0" smtClean="0"/>
              <a:t>States during the Zhou Dynasty. </a:t>
            </a:r>
            <a:endParaRPr lang="en-US" dirty="0"/>
          </a:p>
        </p:txBody>
      </p:sp>
    </p:spTree>
    <p:extLst>
      <p:ext uri="{BB962C8B-B14F-4D97-AF65-F5344CB8AC3E}">
        <p14:creationId xmlns:p14="http://schemas.microsoft.com/office/powerpoint/2010/main" val="1016835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492" y="234497"/>
            <a:ext cx="10515600" cy="854075"/>
          </a:xfrm>
        </p:spPr>
        <p:txBody>
          <a:bodyPr/>
          <a:lstStyle/>
          <a:p>
            <a:pPr algn="ctr"/>
            <a:r>
              <a:rPr lang="en-US" dirty="0" smtClean="0">
                <a:latin typeface="Narkisim" panose="020E0502050101010101" pitchFamily="34" charset="-79"/>
                <a:cs typeface="Narkisim" panose="020E0502050101010101" pitchFamily="34" charset="-79"/>
              </a:rPr>
              <a:t>Qin Dynasty </a:t>
            </a:r>
            <a:r>
              <a:rPr lang="en-US" sz="3200" dirty="0" smtClean="0">
                <a:latin typeface="Narkisim" panose="020E0502050101010101" pitchFamily="34" charset="-79"/>
                <a:cs typeface="Narkisim" panose="020E0502050101010101" pitchFamily="34" charset="-79"/>
              </a:rPr>
              <a:t>(221 – 206 BCE) </a:t>
            </a:r>
            <a:r>
              <a:rPr lang="en-US" dirty="0" smtClean="0">
                <a:latin typeface="Narkisim" panose="020E0502050101010101" pitchFamily="34" charset="-79"/>
                <a:cs typeface="Narkisim" panose="020E0502050101010101" pitchFamily="34" charset="-79"/>
              </a:rPr>
              <a:t>Terracotta Warriors</a:t>
            </a:r>
            <a:endParaRPr lang="en-US" dirty="0">
              <a:latin typeface="Narkisim" panose="020E0502050101010101" pitchFamily="34" charset="-79"/>
              <a:cs typeface="Narkisim" panose="020E0502050101010101" pitchFamily="34" charset="-79"/>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435" y="1285127"/>
            <a:ext cx="8107680" cy="463670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6721" y="1985555"/>
            <a:ext cx="4467497" cy="2673531"/>
          </a:xfrm>
          <a:prstGeom prst="rect">
            <a:avLst/>
          </a:prstGeom>
        </p:spPr>
      </p:pic>
      <p:sp>
        <p:nvSpPr>
          <p:cNvPr id="6" name="TextBox 5"/>
          <p:cNvSpPr txBox="1"/>
          <p:nvPr/>
        </p:nvSpPr>
        <p:spPr>
          <a:xfrm>
            <a:off x="531223" y="5843451"/>
            <a:ext cx="2310571" cy="584775"/>
          </a:xfrm>
          <a:prstGeom prst="rect">
            <a:avLst/>
          </a:prstGeom>
          <a:noFill/>
        </p:spPr>
        <p:txBody>
          <a:bodyPr wrap="square" rtlCol="0">
            <a:spAutoFit/>
          </a:bodyPr>
          <a:lstStyle/>
          <a:p>
            <a:pPr algn="ctr"/>
            <a:r>
              <a:rPr lang="en-US" sz="1600" dirty="0" smtClean="0"/>
              <a:t>Qin Shi Huang</a:t>
            </a:r>
          </a:p>
          <a:p>
            <a:pPr algn="ctr"/>
            <a:r>
              <a:rPr lang="en-US" sz="1600" dirty="0" smtClean="0"/>
              <a:t>The First Emperor</a:t>
            </a:r>
            <a:endParaRPr lang="en-US" sz="1600" dirty="0"/>
          </a:p>
        </p:txBody>
      </p:sp>
      <p:sp>
        <p:nvSpPr>
          <p:cNvPr id="7" name="TextBox 6"/>
          <p:cNvSpPr txBox="1"/>
          <p:nvPr/>
        </p:nvSpPr>
        <p:spPr>
          <a:xfrm>
            <a:off x="4241075" y="6057424"/>
            <a:ext cx="7315200" cy="615553"/>
          </a:xfrm>
          <a:prstGeom prst="rect">
            <a:avLst/>
          </a:prstGeom>
          <a:noFill/>
        </p:spPr>
        <p:txBody>
          <a:bodyPr wrap="square" rtlCol="0">
            <a:spAutoFit/>
          </a:bodyPr>
          <a:lstStyle/>
          <a:p>
            <a:pPr algn="ctr"/>
            <a:r>
              <a:rPr lang="en-US" sz="1600" dirty="0" smtClean="0"/>
              <a:t>Terracotta warriors from Pit 2 after refurbishment over 8,000 warriors have been found with many more waiting to be uncovered</a:t>
            </a:r>
            <a:r>
              <a:rPr lang="en-US" dirty="0" smtClean="0"/>
              <a:t>.</a:t>
            </a:r>
            <a:endParaRPr lang="en-US" dirty="0"/>
          </a:p>
        </p:txBody>
      </p:sp>
    </p:spTree>
    <p:extLst>
      <p:ext uri="{BB962C8B-B14F-4D97-AF65-F5344CB8AC3E}">
        <p14:creationId xmlns:p14="http://schemas.microsoft.com/office/powerpoint/2010/main" val="1025920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0880" y="130437"/>
            <a:ext cx="7080068" cy="461665"/>
          </a:xfrm>
          <a:prstGeom prst="rect">
            <a:avLst/>
          </a:prstGeom>
          <a:noFill/>
        </p:spPr>
        <p:txBody>
          <a:bodyPr wrap="square" rtlCol="0">
            <a:spAutoFit/>
          </a:bodyPr>
          <a:lstStyle/>
          <a:p>
            <a:r>
              <a:rPr lang="en-US" sz="2400" dirty="0" smtClean="0">
                <a:latin typeface="Narkisim" panose="020E0502050101010101" pitchFamily="34" charset="-79"/>
                <a:cs typeface="Narkisim" panose="020E0502050101010101" pitchFamily="34" charset="-79"/>
              </a:rPr>
              <a:t>Kneeling Archer only warrior to be found fully in tact</a:t>
            </a:r>
            <a:r>
              <a:rPr lang="en-US" dirty="0" smtClean="0">
                <a:latin typeface="Narkisim" panose="020E0502050101010101" pitchFamily="34" charset="-79"/>
                <a:cs typeface="Narkisim" panose="020E0502050101010101" pitchFamily="34" charset="-79"/>
              </a:rPr>
              <a:t>.</a:t>
            </a:r>
            <a:endParaRPr lang="en-US" dirty="0">
              <a:latin typeface="Narkisim" panose="020E0502050101010101" pitchFamily="34" charset="-79"/>
              <a:cs typeface="Narkisim" panose="020E0502050101010101" pitchFamily="34" charset="-79"/>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235" b="-1"/>
          <a:stretch/>
        </p:blipFill>
        <p:spPr>
          <a:xfrm rot="5340000">
            <a:off x="7278755" y="2001915"/>
            <a:ext cx="5473181" cy="28569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44784" y="1967048"/>
            <a:ext cx="3675017" cy="2018211"/>
          </a:xfrm>
          <a:prstGeom prst="rect">
            <a:avLst/>
          </a:prstGeom>
        </p:spPr>
      </p:pic>
      <p:sp>
        <p:nvSpPr>
          <p:cNvPr id="5" name="TextBox 4"/>
          <p:cNvSpPr txBox="1"/>
          <p:nvPr/>
        </p:nvSpPr>
        <p:spPr>
          <a:xfrm>
            <a:off x="4780586" y="5112711"/>
            <a:ext cx="3439587" cy="1200329"/>
          </a:xfrm>
          <a:prstGeom prst="rect">
            <a:avLst/>
          </a:prstGeom>
          <a:noFill/>
        </p:spPr>
        <p:txBody>
          <a:bodyPr wrap="square" rtlCol="0">
            <a:spAutoFit/>
          </a:bodyPr>
          <a:lstStyle/>
          <a:p>
            <a:pPr algn="ctr"/>
            <a:r>
              <a:rPr lang="en-US" dirty="0" smtClean="0"/>
              <a:t>Notice detail on riveted armor, archers hair in one knot on left side of head, how do you think this was made?</a:t>
            </a:r>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97" t="2213" r="24302" b="-2213"/>
          <a:stretch/>
        </p:blipFill>
        <p:spPr>
          <a:xfrm rot="5400000">
            <a:off x="-309922" y="1309875"/>
            <a:ext cx="5540186" cy="4241075"/>
          </a:xfrm>
          <a:prstGeom prst="rect">
            <a:avLst/>
          </a:prstGeom>
        </p:spPr>
      </p:pic>
      <p:sp>
        <p:nvSpPr>
          <p:cNvPr id="6" name="TextBox 5"/>
          <p:cNvSpPr txBox="1"/>
          <p:nvPr/>
        </p:nvSpPr>
        <p:spPr>
          <a:xfrm>
            <a:off x="8783019" y="5712875"/>
            <a:ext cx="2708366" cy="954107"/>
          </a:xfrm>
          <a:prstGeom prst="rect">
            <a:avLst/>
          </a:prstGeom>
          <a:solidFill>
            <a:schemeClr val="accent4">
              <a:lumMod val="60000"/>
              <a:lumOff val="40000"/>
            </a:schemeClr>
          </a:solidFill>
        </p:spPr>
        <p:txBody>
          <a:bodyPr wrap="square" rtlCol="0">
            <a:spAutoFit/>
          </a:bodyPr>
          <a:lstStyle/>
          <a:p>
            <a:pPr algn="ctr"/>
            <a:r>
              <a:rPr lang="en-US" sz="1400" dirty="0" smtClean="0">
                <a:solidFill>
                  <a:schemeClr val="bg1"/>
                </a:solidFill>
                <a:latin typeface="Narkisim" panose="020E0502050101010101" pitchFamily="34" charset="-79"/>
                <a:cs typeface="Narkisim" panose="020E0502050101010101" pitchFamily="34" charset="-79"/>
              </a:rPr>
              <a:t>Notice red paint on armor, originally the warriors uniforms were painted blue and red, but once unearthed the paint quickly deteriorated.</a:t>
            </a:r>
            <a:endParaRPr lang="en-US" sz="1400" dirty="0">
              <a:solidFill>
                <a:schemeClr val="bg1"/>
              </a:solidFill>
              <a:latin typeface="Narkisim" panose="020E0502050101010101" pitchFamily="34" charset="-79"/>
              <a:cs typeface="Narkisim" panose="020E0502050101010101" pitchFamily="34" charset="-79"/>
            </a:endParaRPr>
          </a:p>
        </p:txBody>
      </p:sp>
      <p:cxnSp>
        <p:nvCxnSpPr>
          <p:cNvPr id="9" name="Straight Arrow Connector 8"/>
          <p:cNvCxnSpPr/>
          <p:nvPr/>
        </p:nvCxnSpPr>
        <p:spPr>
          <a:xfrm flipH="1" flipV="1">
            <a:off x="10615749" y="4197531"/>
            <a:ext cx="792480" cy="184621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8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76732" y="1541417"/>
            <a:ext cx="5329646" cy="3104606"/>
          </a:xfrm>
          <a:prstGeom prst="rect">
            <a:avLst/>
          </a:prstGeom>
        </p:spPr>
      </p:pic>
      <p:pic>
        <p:nvPicPr>
          <p:cNvPr id="2050" name="Picture 2" descr="https://encrypted-tbn3.gstatic.com/images?q=tbn:ANd9GcQFEtO9GUb1IlA8GCFUfDainYMjCQHWAwCJAERcVVsp71xWZKiCG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003" y="428897"/>
            <a:ext cx="5461453" cy="37555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159" t="13103" r="4370" b="4306"/>
          <a:stretch/>
        </p:blipFill>
        <p:spPr>
          <a:xfrm rot="5400000">
            <a:off x="8790893" y="3715515"/>
            <a:ext cx="3883150" cy="2401824"/>
          </a:xfrm>
          <a:prstGeom prst="rect">
            <a:avLst/>
          </a:prstGeom>
        </p:spPr>
      </p:pic>
      <p:sp>
        <p:nvSpPr>
          <p:cNvPr id="4" name="TextBox 3"/>
          <p:cNvSpPr txBox="1"/>
          <p:nvPr/>
        </p:nvSpPr>
        <p:spPr>
          <a:xfrm>
            <a:off x="402191" y="5877567"/>
            <a:ext cx="2971800" cy="830997"/>
          </a:xfrm>
          <a:prstGeom prst="rect">
            <a:avLst/>
          </a:prstGeom>
          <a:noFill/>
        </p:spPr>
        <p:txBody>
          <a:bodyPr wrap="square" rtlCol="0">
            <a:spAutoFit/>
          </a:bodyPr>
          <a:lstStyle/>
          <a:p>
            <a:pPr algn="ctr"/>
            <a:r>
              <a:rPr lang="en-US" sz="1200" dirty="0" smtClean="0"/>
              <a:t>High ranking officer, this is shown by hair in two knots and many knots on uniform.  Also the officers were better fed (bigger tummies) than other troops.</a:t>
            </a:r>
            <a:endParaRPr lang="en-US" sz="1200" dirty="0"/>
          </a:p>
        </p:txBody>
      </p:sp>
      <p:sp>
        <p:nvSpPr>
          <p:cNvPr id="5" name="TextBox 4"/>
          <p:cNvSpPr txBox="1"/>
          <p:nvPr/>
        </p:nvSpPr>
        <p:spPr>
          <a:xfrm>
            <a:off x="3925825" y="4406806"/>
            <a:ext cx="5046158" cy="1938992"/>
          </a:xfrm>
          <a:prstGeom prst="rect">
            <a:avLst/>
          </a:prstGeom>
          <a:noFill/>
        </p:spPr>
        <p:txBody>
          <a:bodyPr wrap="square" rtlCol="0">
            <a:spAutoFit/>
          </a:bodyPr>
          <a:lstStyle/>
          <a:p>
            <a:r>
              <a:rPr lang="en-US" sz="1200" dirty="0" smtClean="0"/>
              <a:t>Above - Cavalry soldiers and their horses in pit </a:t>
            </a:r>
          </a:p>
          <a:p>
            <a:endParaRPr lang="en-US" sz="1200" dirty="0"/>
          </a:p>
          <a:p>
            <a:r>
              <a:rPr lang="en-US" sz="1200" dirty="0" smtClean="0"/>
              <a:t>Right – Standing infantry man denoted by hair knot on right side of head.  </a:t>
            </a:r>
          </a:p>
          <a:p>
            <a:endParaRPr lang="en-US" sz="1200" dirty="0"/>
          </a:p>
          <a:p>
            <a:r>
              <a:rPr lang="en-US" sz="2400" dirty="0" smtClean="0">
                <a:cs typeface="Narkisim"/>
              </a:rPr>
              <a:t>Have you noticed that all faces are different?  Each warrior was based on real soldiers and are all unique.</a:t>
            </a:r>
            <a:endParaRPr lang="en-US" sz="2400" dirty="0">
              <a:cs typeface="Narkisim"/>
            </a:endParaRPr>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1000"/>
                    </a14:imgEffect>
                    <a14:imgEffect>
                      <a14:brightnessContrast bright="23000" contrast="-7000"/>
                    </a14:imgEffect>
                  </a14:imgLayer>
                </a14:imgProps>
              </a:ext>
              <a:ext uri="{28A0092B-C50C-407E-A947-70E740481C1C}">
                <a14:useLocalDpi xmlns:a14="http://schemas.microsoft.com/office/drawing/2010/main" val="0"/>
              </a:ext>
            </a:extLst>
          </a:blip>
          <a:srcRect l="30386" t="11657" r="4166"/>
          <a:stretch/>
        </p:blipFill>
        <p:spPr>
          <a:xfrm>
            <a:off x="9332369" y="121716"/>
            <a:ext cx="2800199" cy="2450618"/>
          </a:xfrm>
          <a:prstGeom prst="rect">
            <a:avLst/>
          </a:prstGeom>
        </p:spPr>
      </p:pic>
      <p:sp>
        <p:nvSpPr>
          <p:cNvPr id="7" name="TextBox 6"/>
          <p:cNvSpPr txBox="1"/>
          <p:nvPr/>
        </p:nvSpPr>
        <p:spPr>
          <a:xfrm>
            <a:off x="9681327" y="2572334"/>
            <a:ext cx="2614367" cy="276999"/>
          </a:xfrm>
          <a:prstGeom prst="rect">
            <a:avLst/>
          </a:prstGeom>
          <a:noFill/>
        </p:spPr>
        <p:txBody>
          <a:bodyPr wrap="square" rtlCol="0">
            <a:spAutoFit/>
          </a:bodyPr>
          <a:lstStyle/>
          <a:p>
            <a:pPr algn="ctr"/>
            <a:r>
              <a:rPr lang="en-US" sz="1200" dirty="0" err="1" smtClean="0">
                <a:latin typeface="Narkisim" panose="020E0502050101010101" pitchFamily="34" charset="-79"/>
                <a:cs typeface="Narkisim" panose="020E0502050101010101" pitchFamily="34" charset="-79"/>
              </a:rPr>
              <a:t>Terracottas</a:t>
            </a:r>
            <a:r>
              <a:rPr lang="en-US" sz="1200" dirty="0" smtClean="0">
                <a:latin typeface="Narkisim" panose="020E0502050101010101" pitchFamily="34" charset="-79"/>
                <a:cs typeface="Narkisim" panose="020E0502050101010101" pitchFamily="34" charset="-79"/>
              </a:rPr>
              <a:t> as unearthed.</a:t>
            </a:r>
            <a:endParaRPr lang="en-US" sz="1200"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721932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901" y="625430"/>
            <a:ext cx="3572760" cy="1869412"/>
          </a:xfrm>
        </p:spPr>
        <p:txBody>
          <a:bodyPr>
            <a:normAutofit/>
          </a:bodyPr>
          <a:lstStyle/>
          <a:p>
            <a:pPr algn="ctr"/>
            <a:r>
              <a:rPr lang="en-US" sz="4800" dirty="0" smtClean="0">
                <a:latin typeface="Narkisim" panose="020E0502050101010101" pitchFamily="34" charset="-79"/>
                <a:cs typeface="Narkisim" panose="020E0502050101010101" pitchFamily="34" charset="-79"/>
              </a:rPr>
              <a:t>Great Wall </a:t>
            </a:r>
            <a:br>
              <a:rPr lang="en-US" sz="4800" dirty="0" smtClean="0">
                <a:latin typeface="Narkisim" panose="020E0502050101010101" pitchFamily="34" charset="-79"/>
                <a:cs typeface="Narkisim" panose="020E0502050101010101" pitchFamily="34" charset="-79"/>
              </a:rPr>
            </a:br>
            <a:r>
              <a:rPr lang="en-US" sz="4800" dirty="0" smtClean="0">
                <a:latin typeface="Narkisim" panose="020E0502050101010101" pitchFamily="34" charset="-79"/>
                <a:cs typeface="Narkisim" panose="020E0502050101010101" pitchFamily="34" charset="-79"/>
              </a:rPr>
              <a:t>of China</a:t>
            </a:r>
            <a:endParaRPr lang="en-US" sz="4800" dirty="0">
              <a:latin typeface="Narkisim" panose="020E0502050101010101" pitchFamily="34" charset="-79"/>
              <a:cs typeface="Narkisim" panose="020E0502050101010101" pitchFamily="34" charset="-79"/>
            </a:endParaRPr>
          </a:p>
        </p:txBody>
      </p:sp>
      <p:pic>
        <p:nvPicPr>
          <p:cNvPr id="3" name="Picture 2" descr="http://www.artsmia.org/art-of-asia/history/images/maps/china-chin-lar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38745" cy="3120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14541"/>
            <a:ext cx="6023728" cy="3643460"/>
          </a:xfrm>
          <a:prstGeom prst="rect">
            <a:avLst/>
          </a:prstGeom>
        </p:spPr>
      </p:pic>
      <p:pic>
        <p:nvPicPr>
          <p:cNvPr id="6" name="Picture 5"/>
          <p:cNvPicPr>
            <a:picLocks noChangeAspect="1"/>
          </p:cNvPicPr>
          <p:nvPr/>
        </p:nvPicPr>
        <p:blipFill rotWithShape="1">
          <a:blip r:embed="rId5"/>
          <a:srcRect t="8381"/>
          <a:stretch/>
        </p:blipFill>
        <p:spPr>
          <a:xfrm>
            <a:off x="7027817" y="0"/>
            <a:ext cx="5164184" cy="6858000"/>
          </a:xfrm>
          <a:prstGeom prst="rect">
            <a:avLst/>
          </a:prstGeom>
        </p:spPr>
      </p:pic>
    </p:spTree>
    <p:extLst>
      <p:ext uri="{BB962C8B-B14F-4D97-AF65-F5344CB8AC3E}">
        <p14:creationId xmlns:p14="http://schemas.microsoft.com/office/powerpoint/2010/main" val="2383965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384" t="5931" r="423" b="5473"/>
          <a:stretch/>
        </p:blipFill>
        <p:spPr>
          <a:xfrm>
            <a:off x="0" y="0"/>
            <a:ext cx="12192000" cy="6830673"/>
          </a:xfrm>
          <a:prstGeom prst="rect">
            <a:avLst/>
          </a:prstGeom>
        </p:spPr>
      </p:pic>
      <p:sp>
        <p:nvSpPr>
          <p:cNvPr id="3" name="TextBox 2"/>
          <p:cNvSpPr txBox="1"/>
          <p:nvPr/>
        </p:nvSpPr>
        <p:spPr>
          <a:xfrm>
            <a:off x="2875175" y="5363851"/>
            <a:ext cx="9345104" cy="646331"/>
          </a:xfrm>
          <a:prstGeom prst="rect">
            <a:avLst/>
          </a:prstGeom>
          <a:solidFill>
            <a:schemeClr val="accent6">
              <a:lumMod val="60000"/>
              <a:lumOff val="40000"/>
            </a:schemeClr>
          </a:solidFill>
        </p:spPr>
        <p:txBody>
          <a:bodyPr wrap="square" rtlCol="0">
            <a:spAutoFit/>
          </a:bodyPr>
          <a:lstStyle/>
          <a:p>
            <a:r>
              <a:rPr lang="en-US" dirty="0" smtClean="0">
                <a:solidFill>
                  <a:schemeClr val="bg1"/>
                </a:solidFill>
                <a:latin typeface="Narkisim" panose="020E0502050101010101" pitchFamily="34" charset="-79"/>
                <a:cs typeface="Narkisim" panose="020E0502050101010101" pitchFamily="34" charset="-79"/>
              </a:rPr>
              <a:t>How many Guard stations can you count along the wall?  Why do you think they are spaced this way?</a:t>
            </a:r>
          </a:p>
          <a:p>
            <a:endParaRPr lang="en-US" dirty="0">
              <a:solidFill>
                <a:schemeClr val="bg1"/>
              </a:solidFill>
              <a:latin typeface="Narkisim" panose="020E0502050101010101" pitchFamily="34" charset="-79"/>
              <a:cs typeface="Narkisim" panose="020E0502050101010101" pitchFamily="34" charset="-79"/>
            </a:endParaRPr>
          </a:p>
        </p:txBody>
      </p:sp>
      <p:sp>
        <p:nvSpPr>
          <p:cNvPr id="4" name="TextBox 3"/>
          <p:cNvSpPr txBox="1"/>
          <p:nvPr/>
        </p:nvSpPr>
        <p:spPr>
          <a:xfrm>
            <a:off x="2903454" y="6010182"/>
            <a:ext cx="9316825" cy="369332"/>
          </a:xfrm>
          <a:prstGeom prst="rect">
            <a:avLst/>
          </a:prstGeom>
          <a:solidFill>
            <a:schemeClr val="accent6">
              <a:lumMod val="60000"/>
              <a:lumOff val="40000"/>
            </a:schemeClr>
          </a:solidFill>
        </p:spPr>
        <p:txBody>
          <a:bodyPr wrap="square" rtlCol="0">
            <a:spAutoFit/>
          </a:bodyPr>
          <a:lstStyle/>
          <a:p>
            <a:pPr algn="ctr"/>
            <a:r>
              <a:rPr lang="en-US" dirty="0" smtClean="0">
                <a:solidFill>
                  <a:schemeClr val="bg1"/>
                </a:solidFill>
                <a:latin typeface="Narkisim" panose="020E0502050101010101" pitchFamily="34" charset="-79"/>
                <a:cs typeface="Narkisim" panose="020E0502050101010101" pitchFamily="34" charset="-79"/>
              </a:rPr>
              <a:t>The space between Guard stations was the distance two arrows could fly.</a:t>
            </a:r>
            <a:endParaRPr lang="en-US" dirty="0">
              <a:solidFill>
                <a:schemeClr val="bg1"/>
              </a:solidFill>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1669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latin typeface="Narkisim" panose="020E0502050101010101" pitchFamily="34" charset="-79"/>
                <a:cs typeface="Narkisim" panose="020E0502050101010101" pitchFamily="34" charset="-79"/>
              </a:rPr>
              <a:t>Han Dynasty 206 BCE – 220 CE</a:t>
            </a:r>
            <a:endParaRPr lang="en-US" sz="5400" dirty="0">
              <a:latin typeface="Narkisim" panose="020E0502050101010101" pitchFamily="34" charset="-79"/>
              <a:cs typeface="Narkisim" panose="020E0502050101010101" pitchFamily="34" charset="-79"/>
            </a:endParaRPr>
          </a:p>
        </p:txBody>
      </p:sp>
      <p:pic>
        <p:nvPicPr>
          <p:cNvPr id="3" name="Picture 2"/>
          <p:cNvPicPr>
            <a:picLocks noChangeAspect="1"/>
          </p:cNvPicPr>
          <p:nvPr/>
        </p:nvPicPr>
        <p:blipFill>
          <a:blip r:embed="rId3"/>
          <a:stretch>
            <a:fillRect/>
          </a:stretch>
        </p:blipFill>
        <p:spPr>
          <a:xfrm>
            <a:off x="3572419" y="1588089"/>
            <a:ext cx="5238750" cy="5057775"/>
          </a:xfrm>
          <a:prstGeom prst="rect">
            <a:avLst/>
          </a:prstGeom>
        </p:spPr>
      </p:pic>
    </p:spTree>
    <p:extLst>
      <p:ext uri="{BB962C8B-B14F-4D97-AF65-F5344CB8AC3E}">
        <p14:creationId xmlns:p14="http://schemas.microsoft.com/office/powerpoint/2010/main" val="1490617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4656" y="3393649"/>
            <a:ext cx="4317476" cy="1102937"/>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3"/>
          <a:stretch>
            <a:fillRect/>
          </a:stretch>
        </p:blipFill>
        <p:spPr>
          <a:xfrm>
            <a:off x="161718" y="4117370"/>
            <a:ext cx="6714570" cy="2553396"/>
          </a:xfrm>
          <a:prstGeom prst="rect">
            <a:avLst/>
          </a:prstGeom>
        </p:spPr>
      </p:pic>
      <p:pic>
        <p:nvPicPr>
          <p:cNvPr id="6" name="Picture 5"/>
          <p:cNvPicPr>
            <a:picLocks noChangeAspect="1"/>
          </p:cNvPicPr>
          <p:nvPr/>
        </p:nvPicPr>
        <p:blipFill rotWithShape="1">
          <a:blip r:embed="rId4"/>
          <a:srcRect l="4481" t="5802" r="3632" b="6731"/>
          <a:stretch/>
        </p:blipFill>
        <p:spPr>
          <a:xfrm>
            <a:off x="87085" y="894289"/>
            <a:ext cx="3500847" cy="2499360"/>
          </a:xfrm>
          <a:prstGeom prst="rect">
            <a:avLst/>
          </a:prstGeom>
        </p:spPr>
      </p:pic>
      <p:pic>
        <p:nvPicPr>
          <p:cNvPr id="7" name="Picture 6"/>
          <p:cNvPicPr>
            <a:picLocks noChangeAspect="1"/>
          </p:cNvPicPr>
          <p:nvPr/>
        </p:nvPicPr>
        <p:blipFill rotWithShape="1">
          <a:blip r:embed="rId5"/>
          <a:srcRect t="20855" r="2796" b="12037"/>
          <a:stretch/>
        </p:blipFill>
        <p:spPr>
          <a:xfrm>
            <a:off x="3803668" y="132657"/>
            <a:ext cx="8248995" cy="3260992"/>
          </a:xfrm>
          <a:prstGeom prst="rect">
            <a:avLst/>
          </a:prstGeom>
        </p:spPr>
      </p:pic>
      <p:sp>
        <p:nvSpPr>
          <p:cNvPr id="4" name="TextBox 3"/>
          <p:cNvSpPr txBox="1"/>
          <p:nvPr/>
        </p:nvSpPr>
        <p:spPr>
          <a:xfrm>
            <a:off x="7218008" y="3640317"/>
            <a:ext cx="4040778" cy="954107"/>
          </a:xfrm>
          <a:prstGeom prst="rect">
            <a:avLst/>
          </a:prstGeom>
          <a:noFill/>
        </p:spPr>
        <p:txBody>
          <a:bodyPr wrap="square" rtlCol="0">
            <a:spAutoFit/>
          </a:bodyPr>
          <a:lstStyle/>
          <a:p>
            <a:pPr algn="ctr"/>
            <a:r>
              <a:rPr lang="en-US" sz="2800" dirty="0" smtClean="0">
                <a:latin typeface="Narkisim" panose="020E0502050101010101" pitchFamily="34" charset="-79"/>
                <a:cs typeface="Narkisim" panose="020E0502050101010101" pitchFamily="34" charset="-79"/>
              </a:rPr>
              <a:t>What Shape repeats throughout each suit?</a:t>
            </a:r>
            <a:endParaRPr lang="en-US" sz="2800" dirty="0">
              <a:latin typeface="Narkisim" panose="020E0502050101010101" pitchFamily="34" charset="-79"/>
              <a:cs typeface="Narkisim" panose="020E0502050101010101" pitchFamily="34" charset="-79"/>
            </a:endParaRPr>
          </a:p>
        </p:txBody>
      </p:sp>
      <p:sp>
        <p:nvSpPr>
          <p:cNvPr id="8" name="TextBox 7"/>
          <p:cNvSpPr txBox="1"/>
          <p:nvPr/>
        </p:nvSpPr>
        <p:spPr>
          <a:xfrm>
            <a:off x="7779711" y="4732525"/>
            <a:ext cx="2917371" cy="584775"/>
          </a:xfrm>
          <a:prstGeom prst="rect">
            <a:avLst/>
          </a:prstGeom>
          <a:noFill/>
        </p:spPr>
        <p:txBody>
          <a:bodyPr wrap="square" rtlCol="0">
            <a:spAutoFit/>
          </a:bodyPr>
          <a:lstStyle/>
          <a:p>
            <a:pPr algn="ctr"/>
            <a:r>
              <a:rPr lang="en-US" sz="3200" dirty="0" smtClean="0">
                <a:solidFill>
                  <a:schemeClr val="accent4">
                    <a:lumMod val="60000"/>
                    <a:lumOff val="40000"/>
                  </a:schemeClr>
                </a:solidFill>
                <a:latin typeface="Narkisim" panose="020E0502050101010101" pitchFamily="34" charset="-79"/>
                <a:cs typeface="Narkisim" panose="020E0502050101010101" pitchFamily="34" charset="-79"/>
              </a:rPr>
              <a:t>Rectangles </a:t>
            </a:r>
            <a:endParaRPr lang="en-US" sz="3200" dirty="0">
              <a:solidFill>
                <a:schemeClr val="accent4">
                  <a:lumMod val="60000"/>
                  <a:lumOff val="40000"/>
                </a:schemeClr>
              </a:solidFill>
              <a:latin typeface="Narkisim" panose="020E0502050101010101" pitchFamily="34" charset="-79"/>
              <a:cs typeface="Narkisim" panose="020E0502050101010101" pitchFamily="34" charset="-79"/>
            </a:endParaRPr>
          </a:p>
        </p:txBody>
      </p:sp>
      <p:sp>
        <p:nvSpPr>
          <p:cNvPr id="9" name="TextBox 8"/>
          <p:cNvSpPr txBox="1"/>
          <p:nvPr/>
        </p:nvSpPr>
        <p:spPr>
          <a:xfrm>
            <a:off x="7088777" y="5730240"/>
            <a:ext cx="4885509" cy="461665"/>
          </a:xfrm>
          <a:prstGeom prst="rect">
            <a:avLst/>
          </a:prstGeom>
          <a:noFill/>
        </p:spPr>
        <p:txBody>
          <a:bodyPr wrap="square" rtlCol="0">
            <a:spAutoFit/>
          </a:bodyPr>
          <a:lstStyle/>
          <a:p>
            <a:pPr algn="ctr"/>
            <a:r>
              <a:rPr lang="en-US" sz="2400" dirty="0" smtClean="0">
                <a:latin typeface="Narkisim" panose="020E0502050101010101" pitchFamily="34" charset="-79"/>
                <a:cs typeface="Narkisim" panose="020E0502050101010101" pitchFamily="34" charset="-79"/>
              </a:rPr>
              <a:t>Are these balanced forms?</a:t>
            </a:r>
            <a:endParaRPr lang="en-US" sz="2400" dirty="0">
              <a:latin typeface="Narkisim" panose="020E0502050101010101" pitchFamily="34" charset="-79"/>
              <a:cs typeface="Narkisim" panose="020E0502050101010101" pitchFamily="34" charset="-79"/>
            </a:endParaRPr>
          </a:p>
        </p:txBody>
      </p:sp>
      <p:sp>
        <p:nvSpPr>
          <p:cNvPr id="2" name="TextBox 1"/>
          <p:cNvSpPr txBox="1"/>
          <p:nvPr/>
        </p:nvSpPr>
        <p:spPr>
          <a:xfrm>
            <a:off x="304800" y="3640317"/>
            <a:ext cx="6000270" cy="307777"/>
          </a:xfrm>
          <a:prstGeom prst="rect">
            <a:avLst/>
          </a:prstGeom>
          <a:noFill/>
        </p:spPr>
        <p:txBody>
          <a:bodyPr wrap="square" rtlCol="0">
            <a:spAutoFit/>
          </a:bodyPr>
          <a:lstStyle/>
          <a:p>
            <a:r>
              <a:rPr lang="en-US" sz="1400" dirty="0" smtClean="0">
                <a:cs typeface="Narkisim"/>
              </a:rPr>
              <a:t>Above  is  Princess Dou </a:t>
            </a:r>
            <a:r>
              <a:rPr lang="en-US" sz="1400" dirty="0" err="1" smtClean="0">
                <a:cs typeface="Narkisim"/>
              </a:rPr>
              <a:t>Wan’s</a:t>
            </a:r>
            <a:r>
              <a:rPr lang="en-US" sz="1400" dirty="0" smtClean="0">
                <a:cs typeface="Narkisim"/>
              </a:rPr>
              <a:t> jade burial suit, below is husband Prince Liu Sheng</a:t>
            </a:r>
            <a:endParaRPr lang="en-US" sz="1400" dirty="0">
              <a:cs typeface="Narkisim"/>
            </a:endParaRPr>
          </a:p>
        </p:txBody>
      </p:sp>
    </p:spTree>
    <p:extLst>
      <p:ext uri="{BB962C8B-B14F-4D97-AF65-F5344CB8AC3E}">
        <p14:creationId xmlns:p14="http://schemas.microsoft.com/office/powerpoint/2010/main" val="206648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0832" y="168477"/>
            <a:ext cx="11009376" cy="5720259"/>
          </a:xfrm>
          <a:prstGeom prst="rect">
            <a:avLst/>
          </a:prstGeom>
        </p:spPr>
      </p:pic>
      <p:sp>
        <p:nvSpPr>
          <p:cNvPr id="5" name="TextBox 4"/>
          <p:cNvSpPr txBox="1"/>
          <p:nvPr/>
        </p:nvSpPr>
        <p:spPr>
          <a:xfrm>
            <a:off x="353568" y="6137183"/>
            <a:ext cx="11545824" cy="369332"/>
          </a:xfrm>
          <a:prstGeom prst="rect">
            <a:avLst/>
          </a:prstGeom>
          <a:noFill/>
        </p:spPr>
        <p:txBody>
          <a:bodyPr wrap="square" rtlCol="0">
            <a:spAutoFit/>
          </a:bodyPr>
          <a:lstStyle/>
          <a:p>
            <a:pPr algn="ctr"/>
            <a:r>
              <a:rPr lang="en-US" dirty="0" smtClean="0">
                <a:cs typeface="Narkisim"/>
              </a:rPr>
              <a:t>What does this tell us about life in China 2000 years ago?   There is no background  on this painting why would that be?</a:t>
            </a:r>
            <a:endParaRPr lang="en-US" dirty="0">
              <a:cs typeface="Narkisim"/>
            </a:endParaRPr>
          </a:p>
        </p:txBody>
      </p:sp>
    </p:spTree>
    <p:extLst>
      <p:ext uri="{BB962C8B-B14F-4D97-AF65-F5344CB8AC3E}">
        <p14:creationId xmlns:p14="http://schemas.microsoft.com/office/powerpoint/2010/main" val="2329384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chnmuseum.cn/Portals/AntiqueImages/t3_201111221558314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91" y="1628503"/>
            <a:ext cx="3370214" cy="37420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06285" y="522514"/>
            <a:ext cx="9649097" cy="923330"/>
          </a:xfrm>
          <a:prstGeom prst="rect">
            <a:avLst/>
          </a:prstGeom>
          <a:noFill/>
        </p:spPr>
        <p:txBody>
          <a:bodyPr wrap="square" rtlCol="0">
            <a:spAutoFit/>
          </a:bodyPr>
          <a:lstStyle/>
          <a:p>
            <a:pPr algn="ctr"/>
            <a:r>
              <a:rPr lang="en-US" sz="5400" dirty="0" smtClean="0">
                <a:latin typeface="Narkisim" panose="020E0502050101010101" pitchFamily="34" charset="-79"/>
                <a:ea typeface="Gungsuh" panose="02030600000101010101" pitchFamily="18" charset="-127"/>
                <a:cs typeface="Narkisim" panose="020E0502050101010101" pitchFamily="34" charset="-79"/>
              </a:rPr>
              <a:t>Neolithic Pottery &amp; Jade</a:t>
            </a:r>
            <a:endParaRPr lang="en-US" sz="5400" dirty="0">
              <a:latin typeface="Narkisim" panose="020E0502050101010101" pitchFamily="34" charset="-79"/>
              <a:ea typeface="Gungsuh" panose="02030600000101010101" pitchFamily="18" charset="-127"/>
              <a:cs typeface="Narkisim" panose="020E0502050101010101" pitchFamily="34" charset="-79"/>
            </a:endParaRPr>
          </a:p>
        </p:txBody>
      </p:sp>
      <p:sp>
        <p:nvSpPr>
          <p:cNvPr id="3" name="TextBox 2"/>
          <p:cNvSpPr txBox="1"/>
          <p:nvPr/>
        </p:nvSpPr>
        <p:spPr>
          <a:xfrm>
            <a:off x="696980" y="5747657"/>
            <a:ext cx="2978332" cy="738664"/>
          </a:xfrm>
          <a:prstGeom prst="rect">
            <a:avLst/>
          </a:prstGeom>
          <a:noFill/>
        </p:spPr>
        <p:txBody>
          <a:bodyPr wrap="square" rtlCol="0">
            <a:spAutoFit/>
          </a:bodyPr>
          <a:lstStyle/>
          <a:p>
            <a:pPr algn="ctr"/>
            <a:r>
              <a:rPr lang="en-US" sz="1400" dirty="0">
                <a:latin typeface="Narkisim" panose="020E0502050101010101" pitchFamily="34" charset="-79"/>
                <a:cs typeface="Narkisim" panose="020E0502050101010101" pitchFamily="34" charset="-79"/>
              </a:rPr>
              <a:t>Basin with design of dancers</a:t>
            </a:r>
          </a:p>
          <a:p>
            <a:pPr algn="ctr"/>
            <a:r>
              <a:rPr lang="en-US" sz="1400" dirty="0" smtClean="0">
                <a:latin typeface="Narkisim" panose="020E0502050101010101" pitchFamily="34" charset="-79"/>
                <a:cs typeface="Narkisim" panose="020E0502050101010101" pitchFamily="34" charset="-79"/>
              </a:rPr>
              <a:t>Neolithic</a:t>
            </a:r>
            <a:r>
              <a:rPr lang="en-US" sz="1400" dirty="0">
                <a:latin typeface="Narkisim" panose="020E0502050101010101" pitchFamily="34" charset="-79"/>
                <a:cs typeface="Narkisim" panose="020E0502050101010101" pitchFamily="34" charset="-79"/>
              </a:rPr>
              <a:t>, </a:t>
            </a:r>
            <a:r>
              <a:rPr lang="en-US" sz="1400" dirty="0" smtClean="0">
                <a:latin typeface="Narkisim" panose="020E0502050101010101" pitchFamily="34" charset="-79"/>
                <a:cs typeface="Narkisim" panose="020E0502050101010101" pitchFamily="34" charset="-79"/>
              </a:rPr>
              <a:t> (4700 – 4400 BCE) </a:t>
            </a:r>
          </a:p>
          <a:p>
            <a:pPr algn="ctr"/>
            <a:r>
              <a:rPr lang="en-US" sz="1400" dirty="0" err="1" smtClean="0">
                <a:latin typeface="Narkisim" panose="020E0502050101010101" pitchFamily="34" charset="-79"/>
                <a:cs typeface="Narkisim" panose="020E0502050101010101" pitchFamily="34" charset="-79"/>
              </a:rPr>
              <a:t>Majiayao</a:t>
            </a:r>
            <a:r>
              <a:rPr lang="en-US" sz="1400" dirty="0" smtClean="0">
                <a:latin typeface="Narkisim" panose="020E0502050101010101" pitchFamily="34" charset="-79"/>
                <a:cs typeface="Narkisim" panose="020E0502050101010101" pitchFamily="34" charset="-79"/>
              </a:rPr>
              <a:t> Culture, Qinghai Province</a:t>
            </a:r>
            <a:endParaRPr lang="en-US" sz="1400" dirty="0">
              <a:latin typeface="Narkisim" panose="020E0502050101010101" pitchFamily="34" charset="-79"/>
              <a:cs typeface="Narkisim" panose="020E0502050101010101" pitchFamily="34" charset="-79"/>
            </a:endParaRPr>
          </a:p>
        </p:txBody>
      </p:sp>
      <p:pic>
        <p:nvPicPr>
          <p:cNvPr id="1028" name="Picture 4" descr="http://114.255.205.171/Portals/AntiqueImages/t3_2011081721165038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1484" y="1779052"/>
            <a:ext cx="3536859" cy="35915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1484" y="1471276"/>
            <a:ext cx="3684905" cy="677108"/>
          </a:xfrm>
          <a:prstGeom prst="rect">
            <a:avLst/>
          </a:prstGeom>
          <a:noFill/>
        </p:spPr>
        <p:txBody>
          <a:bodyPr wrap="square" rtlCol="0">
            <a:spAutoFit/>
          </a:bodyPr>
          <a:lstStyle/>
          <a:p>
            <a:pPr algn="ctr"/>
            <a:r>
              <a:rPr lang="en-US" sz="2400" dirty="0" smtClean="0">
                <a:latin typeface="Narkisim" panose="020E0502050101010101" pitchFamily="34" charset="-79"/>
                <a:cs typeface="Narkisim" panose="020E0502050101010101" pitchFamily="34" charset="-79"/>
              </a:rPr>
              <a:t>Can you name this fiery bird?</a:t>
            </a:r>
          </a:p>
          <a:p>
            <a:pPr algn="ctr"/>
            <a:r>
              <a:rPr lang="en-US" sz="1400" dirty="0">
                <a:latin typeface="Narkisim" panose="020E0502050101010101" pitchFamily="34" charset="-79"/>
                <a:cs typeface="Narkisim" panose="020E0502050101010101" pitchFamily="34" charset="-79"/>
              </a:rPr>
              <a:t>	</a:t>
            </a:r>
          </a:p>
        </p:txBody>
      </p:sp>
      <p:sp>
        <p:nvSpPr>
          <p:cNvPr id="4" name="TextBox 3"/>
          <p:cNvSpPr txBox="1"/>
          <p:nvPr/>
        </p:nvSpPr>
        <p:spPr>
          <a:xfrm>
            <a:off x="5133841" y="5703784"/>
            <a:ext cx="2603863" cy="738664"/>
          </a:xfrm>
          <a:prstGeom prst="rect">
            <a:avLst/>
          </a:prstGeom>
          <a:noFill/>
        </p:spPr>
        <p:txBody>
          <a:bodyPr wrap="square" rtlCol="0">
            <a:spAutoFit/>
          </a:bodyPr>
          <a:lstStyle/>
          <a:p>
            <a:pPr algn="ctr"/>
            <a:r>
              <a:rPr lang="en-US" sz="1400" dirty="0">
                <a:latin typeface="Narkisim" panose="020E0502050101010101" pitchFamily="34" charset="-79"/>
                <a:cs typeface="Narkisim" panose="020E0502050101010101" pitchFamily="34" charset="-79"/>
              </a:rPr>
              <a:t> Jade piece 5 cm diameter</a:t>
            </a:r>
          </a:p>
          <a:p>
            <a:pPr algn="ctr"/>
            <a:r>
              <a:rPr lang="en-US" sz="1400" dirty="0">
                <a:latin typeface="Narkisim" panose="020E0502050101010101" pitchFamily="34" charset="-79"/>
                <a:cs typeface="Narkisim" panose="020E0502050101010101" pitchFamily="34" charset="-79"/>
              </a:rPr>
              <a:t>Neolithic, </a:t>
            </a:r>
            <a:r>
              <a:rPr lang="en-US" sz="1400" dirty="0" smtClean="0">
                <a:latin typeface="Narkisim" panose="020E0502050101010101" pitchFamily="34" charset="-79"/>
                <a:cs typeface="Narkisim" panose="020E0502050101010101" pitchFamily="34" charset="-79"/>
              </a:rPr>
              <a:t> (4700-4400 BCE) </a:t>
            </a:r>
          </a:p>
          <a:p>
            <a:pPr algn="ctr"/>
            <a:r>
              <a:rPr lang="en-US" sz="1400" dirty="0" smtClean="0">
                <a:latin typeface="Narkisim" panose="020E0502050101010101" pitchFamily="34" charset="-79"/>
                <a:cs typeface="Narkisim" panose="020E0502050101010101" pitchFamily="34" charset="-79"/>
              </a:rPr>
              <a:t> </a:t>
            </a:r>
            <a:r>
              <a:rPr lang="en-US" sz="1400" dirty="0" err="1" smtClean="0">
                <a:latin typeface="Narkisim" panose="020E0502050101010101" pitchFamily="34" charset="-79"/>
                <a:cs typeface="Narkisim" panose="020E0502050101010101" pitchFamily="34" charset="-79"/>
              </a:rPr>
              <a:t>Shijahe</a:t>
            </a:r>
            <a:r>
              <a:rPr lang="en-US" sz="1400" dirty="0" smtClean="0">
                <a:latin typeface="Narkisim" panose="020E0502050101010101" pitchFamily="34" charset="-79"/>
                <a:cs typeface="Narkisim" panose="020E0502050101010101" pitchFamily="34" charset="-79"/>
              </a:rPr>
              <a:t> Culture</a:t>
            </a:r>
            <a:endParaRPr lang="en-US" sz="1400" dirty="0">
              <a:latin typeface="Narkisim" panose="020E0502050101010101" pitchFamily="34" charset="-79"/>
              <a:cs typeface="Narkisim" panose="020E0502050101010101" pitchFamily="34" charset="-79"/>
            </a:endParaRPr>
          </a:p>
        </p:txBody>
      </p:sp>
      <p:sp>
        <p:nvSpPr>
          <p:cNvPr id="6" name="TextBox 5"/>
          <p:cNvSpPr txBox="1"/>
          <p:nvPr/>
        </p:nvSpPr>
        <p:spPr>
          <a:xfrm>
            <a:off x="7588345" y="2394605"/>
            <a:ext cx="1680754" cy="523220"/>
          </a:xfrm>
          <a:prstGeom prst="rect">
            <a:avLst/>
          </a:prstGeom>
          <a:noFill/>
        </p:spPr>
        <p:txBody>
          <a:bodyPr wrap="square" rtlCol="0">
            <a:spAutoFit/>
          </a:bodyPr>
          <a:lstStyle/>
          <a:p>
            <a:pPr algn="ctr"/>
            <a:r>
              <a:rPr lang="en-US" sz="2800" dirty="0"/>
              <a:t>P</a:t>
            </a:r>
            <a:r>
              <a:rPr lang="en-US" sz="2800" dirty="0" smtClean="0"/>
              <a:t>hoenix</a:t>
            </a:r>
            <a:endParaRPr lang="en-US" sz="2800" dirty="0"/>
          </a:p>
        </p:txBody>
      </p:sp>
      <p:pic>
        <p:nvPicPr>
          <p:cNvPr id="3074" name="Picture 2" descr="http://114.255.205.171/Portals/AntiqueImages/t3_201109191848104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6845" y="853551"/>
            <a:ext cx="1933575" cy="4762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61403" y="5746679"/>
            <a:ext cx="2804458" cy="692497"/>
          </a:xfrm>
          <a:prstGeom prst="rect">
            <a:avLst/>
          </a:prstGeom>
          <a:noFill/>
        </p:spPr>
        <p:txBody>
          <a:bodyPr wrap="square" rtlCol="0">
            <a:spAutoFit/>
          </a:bodyPr>
          <a:lstStyle/>
          <a:p>
            <a:pPr algn="ctr"/>
            <a:r>
              <a:rPr lang="en-US" sz="1300" dirty="0"/>
              <a:t>Jade </a:t>
            </a:r>
            <a:r>
              <a:rPr lang="en-US" sz="1300" dirty="0" err="1"/>
              <a:t>cong</a:t>
            </a:r>
            <a:r>
              <a:rPr lang="en-US" sz="1300" dirty="0"/>
              <a:t> with head of an immortal, </a:t>
            </a:r>
            <a:r>
              <a:rPr lang="en-US" sz="1300" dirty="0" smtClean="0"/>
              <a:t>Neolithic</a:t>
            </a:r>
            <a:r>
              <a:rPr lang="en-US" sz="1300" dirty="0"/>
              <a:t>, </a:t>
            </a:r>
            <a:r>
              <a:rPr lang="en-US" sz="1300" dirty="0" smtClean="0"/>
              <a:t> (5300-4200 BCE)</a:t>
            </a:r>
          </a:p>
          <a:p>
            <a:pPr algn="ctr"/>
            <a:r>
              <a:rPr lang="en-US" sz="1300" dirty="0" smtClean="0"/>
              <a:t>   </a:t>
            </a:r>
            <a:r>
              <a:rPr lang="en-US" sz="1300" dirty="0" err="1" smtClean="0"/>
              <a:t>Liangzhu</a:t>
            </a:r>
            <a:r>
              <a:rPr lang="en-US" sz="1300" dirty="0" smtClean="0"/>
              <a:t> Culture</a:t>
            </a:r>
            <a:endParaRPr lang="en-US" sz="1300"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8690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568" y="5681472"/>
            <a:ext cx="4888992" cy="1031051"/>
          </a:xfrm>
          <a:prstGeom prst="rect">
            <a:avLst/>
          </a:prstGeom>
          <a:noFill/>
        </p:spPr>
        <p:txBody>
          <a:bodyPr wrap="square" rtlCol="0">
            <a:spAutoFit/>
          </a:bodyPr>
          <a:lstStyle/>
          <a:p>
            <a:r>
              <a:rPr lang="en-US" sz="1600" dirty="0" smtClean="0">
                <a:cs typeface="Narkisim"/>
              </a:rPr>
              <a:t>Han Dynasty Cocoon Vase - Western </a:t>
            </a:r>
            <a:r>
              <a:rPr lang="en-US" sz="1600" dirty="0">
                <a:cs typeface="Narkisim"/>
              </a:rPr>
              <a:t>Han dynasty, late 3rd-1st century </a:t>
            </a:r>
            <a:r>
              <a:rPr lang="en-US" sz="1600" dirty="0" smtClean="0">
                <a:cs typeface="Narkisim"/>
              </a:rPr>
              <a:t>BCE. </a:t>
            </a:r>
            <a:r>
              <a:rPr lang="en-US" sz="1600" dirty="0">
                <a:cs typeface="Narkisim"/>
              </a:rPr>
              <a:t>It is made from a grey earthenware, </a:t>
            </a:r>
            <a:endParaRPr lang="en-US" sz="1600" dirty="0" smtClean="0">
              <a:cs typeface="Narkisim"/>
            </a:endParaRPr>
          </a:p>
          <a:p>
            <a:r>
              <a:rPr lang="en-US" sz="1100" dirty="0">
                <a:cs typeface="Narkisim"/>
              </a:rPr>
              <a:t>11 1/2 x 13 1/8 x 9 1/4 in. (29.2 x 33.3 x 23.5 cm)</a:t>
            </a:r>
          </a:p>
          <a:p>
            <a:endParaRPr lang="en-US" dirty="0"/>
          </a:p>
        </p:txBody>
      </p:sp>
      <p:pic>
        <p:nvPicPr>
          <p:cNvPr id="3076" name="Picture 4" descr="http://en.chnmuseum.cn/Portals/AntiqueImages/t3_2010112515380463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060" y="259080"/>
            <a:ext cx="4309300" cy="643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16896" y="1243197"/>
            <a:ext cx="1975104" cy="1615827"/>
          </a:xfrm>
          <a:prstGeom prst="rect">
            <a:avLst/>
          </a:prstGeom>
          <a:noFill/>
        </p:spPr>
        <p:txBody>
          <a:bodyPr wrap="square" rtlCol="0">
            <a:spAutoFit/>
          </a:bodyPr>
          <a:lstStyle/>
          <a:p>
            <a:r>
              <a:rPr lang="en-US" sz="1100" dirty="0">
                <a:latin typeface="Narkisim"/>
              </a:rPr>
              <a:t>Green glazed house  </a:t>
            </a:r>
          </a:p>
          <a:p>
            <a:r>
              <a:rPr lang="en-US" sz="1100" dirty="0">
                <a:latin typeface="Narkisim"/>
              </a:rPr>
              <a:t> Eastern </a:t>
            </a:r>
            <a:r>
              <a:rPr lang="en-US" sz="1100" dirty="0" smtClean="0">
                <a:latin typeface="Narkisim"/>
              </a:rPr>
              <a:t>Han（25-220 CE）  </a:t>
            </a:r>
            <a:endParaRPr lang="en-US" sz="1100" dirty="0">
              <a:latin typeface="Narkisim"/>
            </a:endParaRPr>
          </a:p>
          <a:p>
            <a:r>
              <a:rPr lang="en-US" sz="1100" dirty="0">
                <a:latin typeface="Narkisim"/>
              </a:rPr>
              <a:t> Height 152.3 cm  </a:t>
            </a:r>
          </a:p>
          <a:p>
            <a:r>
              <a:rPr lang="en-US" sz="1100" dirty="0">
                <a:latin typeface="Narkisim"/>
              </a:rPr>
              <a:t>  </a:t>
            </a:r>
          </a:p>
          <a:p>
            <a:r>
              <a:rPr lang="en-US" sz="1100" dirty="0">
                <a:latin typeface="Narkisim"/>
              </a:rPr>
              <a:t> Excavated in 1956 from </a:t>
            </a:r>
            <a:r>
              <a:rPr lang="en-US" sz="1100" dirty="0" err="1">
                <a:latin typeface="Narkisim"/>
              </a:rPr>
              <a:t>Gaotangxian</a:t>
            </a:r>
            <a:r>
              <a:rPr lang="en-US" sz="1100" dirty="0">
                <a:latin typeface="Narkisim"/>
              </a:rPr>
              <a:t>, </a:t>
            </a:r>
            <a:r>
              <a:rPr lang="en-US" sz="1100" dirty="0" err="1">
                <a:latin typeface="Narkisim"/>
              </a:rPr>
              <a:t>Liaocheng</a:t>
            </a:r>
            <a:r>
              <a:rPr lang="en-US" sz="1100" dirty="0">
                <a:latin typeface="Narkisim"/>
              </a:rPr>
              <a:t>, Shandong Province  </a:t>
            </a:r>
          </a:p>
          <a:p>
            <a:r>
              <a:rPr lang="en-US" sz="1100" dirty="0">
                <a:latin typeface="Narkisim"/>
              </a:rPr>
              <a:t> </a:t>
            </a:r>
          </a:p>
          <a:p>
            <a:r>
              <a:rPr lang="en-US" sz="1100" dirty="0">
                <a:latin typeface="Narkisim"/>
              </a:rPr>
              <a: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72" y="259080"/>
            <a:ext cx="5254752" cy="5166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5361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1040" y="166883"/>
            <a:ext cx="3694176" cy="738664"/>
          </a:xfrm>
          <a:prstGeom prst="rect">
            <a:avLst/>
          </a:prstGeom>
          <a:noFill/>
        </p:spPr>
        <p:txBody>
          <a:bodyPr wrap="square" rtlCol="0">
            <a:spAutoFit/>
          </a:bodyPr>
          <a:lstStyle/>
          <a:p>
            <a:r>
              <a:rPr lang="en-US" sz="1400" dirty="0">
                <a:latin typeface="Narkisim"/>
              </a:rPr>
              <a:t>Funerary banner from the tomb of Lady Dai </a:t>
            </a:r>
            <a:r>
              <a:rPr lang="en-US" sz="1400" dirty="0" smtClean="0">
                <a:latin typeface="Narkisim"/>
              </a:rPr>
              <a:t>- ink </a:t>
            </a:r>
            <a:r>
              <a:rPr lang="en-US" sz="1400" dirty="0">
                <a:latin typeface="Narkisim"/>
              </a:rPr>
              <a:t>and </a:t>
            </a:r>
            <a:r>
              <a:rPr lang="en-US" sz="1400" dirty="0" err="1">
                <a:latin typeface="Narkisim"/>
              </a:rPr>
              <a:t>colours</a:t>
            </a:r>
            <a:r>
              <a:rPr lang="en-US" sz="1400" dirty="0">
                <a:latin typeface="Narkisim"/>
              </a:rPr>
              <a:t> on silk, c. 168 </a:t>
            </a:r>
            <a:r>
              <a:rPr lang="en-US" sz="1400" dirty="0" err="1">
                <a:latin typeface="Narkisim"/>
              </a:rPr>
              <a:t>bc</a:t>
            </a:r>
            <a:r>
              <a:rPr lang="en-US" sz="1400" dirty="0">
                <a:latin typeface="Narkisim"/>
              </a:rPr>
              <a:t>, </a:t>
            </a:r>
            <a:endParaRPr lang="en-US" sz="1400" dirty="0" smtClean="0">
              <a:latin typeface="Narkisim"/>
            </a:endParaRPr>
          </a:p>
          <a:p>
            <a:r>
              <a:rPr lang="en-US" sz="1400" dirty="0" smtClean="0">
                <a:latin typeface="Narkisim"/>
              </a:rPr>
              <a:t>Western Han</a:t>
            </a:r>
            <a:endParaRPr lang="en-US" sz="1400" dirty="0">
              <a:latin typeface="Narkisim"/>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73" y="-36984"/>
            <a:ext cx="408432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040" y="1339790"/>
            <a:ext cx="7424928" cy="4593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144512" y="6250691"/>
            <a:ext cx="4876800" cy="461665"/>
          </a:xfrm>
          <a:prstGeom prst="rect">
            <a:avLst/>
          </a:prstGeom>
          <a:noFill/>
        </p:spPr>
        <p:txBody>
          <a:bodyPr wrap="square" rtlCol="0">
            <a:spAutoFit/>
          </a:bodyPr>
          <a:lstStyle/>
          <a:p>
            <a:r>
              <a:rPr lang="en-US" sz="1200" dirty="0">
                <a:cs typeface="Narkisim"/>
              </a:rPr>
              <a:t>Coffin of the third layer with Painted Design on Vermilion Lacquer Coating, Unearthed from Tomb No.1. Length 230cm width 92cm height 89cm.</a:t>
            </a:r>
          </a:p>
        </p:txBody>
      </p:sp>
    </p:spTree>
    <p:extLst>
      <p:ext uri="{BB962C8B-B14F-4D97-AF65-F5344CB8AC3E}">
        <p14:creationId xmlns:p14="http://schemas.microsoft.com/office/powerpoint/2010/main" val="3239339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146304"/>
            <a:ext cx="11155680" cy="2123658"/>
          </a:xfrm>
          <a:prstGeom prst="rect">
            <a:avLst/>
          </a:prstGeom>
          <a:noFill/>
        </p:spPr>
        <p:txBody>
          <a:bodyPr wrap="square" rtlCol="0">
            <a:spAutoFit/>
          </a:bodyPr>
          <a:lstStyle/>
          <a:p>
            <a:r>
              <a:rPr lang="en-US" sz="6600" dirty="0" smtClean="0">
                <a:cs typeface="Narkisim"/>
              </a:rPr>
              <a:t>Chinese Calligraphy </a:t>
            </a:r>
          </a:p>
          <a:p>
            <a:r>
              <a:rPr lang="en-US" sz="6600" dirty="0" smtClean="0">
                <a:cs typeface="Narkisim"/>
              </a:rPr>
              <a:t>&amp; Brush Painting</a:t>
            </a:r>
            <a:endParaRPr lang="en-US" sz="6600" dirty="0">
              <a:cs typeface="Narkisim"/>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88" y="633984"/>
            <a:ext cx="4879657" cy="516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181088" y="6006560"/>
            <a:ext cx="5010912" cy="600164"/>
          </a:xfrm>
          <a:prstGeom prst="rect">
            <a:avLst/>
          </a:prstGeom>
        </p:spPr>
        <p:txBody>
          <a:bodyPr wrap="square">
            <a:spAutoFit/>
          </a:bodyPr>
          <a:lstStyle/>
          <a:p>
            <a:r>
              <a:rPr lang="en-US" sz="1100" dirty="0"/>
              <a:t>Timely Clearing After Snowfall (</a:t>
            </a:r>
            <a:r>
              <a:rPr lang="ja-JP" altLang="en-US" sz="1100" dirty="0"/>
              <a:t>快雪時晴帖</a:t>
            </a:r>
            <a:r>
              <a:rPr lang="en-US" altLang="ja-JP" sz="1100" dirty="0"/>
              <a:t>)</a:t>
            </a:r>
            <a:r>
              <a:rPr lang="en-US" sz="1100" dirty="0"/>
              <a:t>Wang </a:t>
            </a:r>
            <a:r>
              <a:rPr lang="en-US" sz="1100" dirty="0" err="1"/>
              <a:t>Xizhi</a:t>
            </a:r>
            <a:r>
              <a:rPr lang="en-US" sz="1100" dirty="0"/>
              <a:t> (</a:t>
            </a:r>
            <a:r>
              <a:rPr lang="ja-JP" altLang="en-US" sz="1100" dirty="0"/>
              <a:t>王羲之</a:t>
            </a:r>
            <a:r>
              <a:rPr lang="en-US" altLang="ja-JP" sz="1100" dirty="0"/>
              <a:t>, </a:t>
            </a:r>
            <a:r>
              <a:rPr lang="en-US" sz="1100" dirty="0"/>
              <a:t>ca. 303-361), </a:t>
            </a:r>
            <a:endParaRPr lang="en-US" sz="1100" dirty="0" smtClean="0"/>
          </a:p>
          <a:p>
            <a:r>
              <a:rPr lang="en-US" sz="1100" dirty="0" smtClean="0"/>
              <a:t>Jin </a:t>
            </a:r>
            <a:r>
              <a:rPr lang="en-US" sz="1100" dirty="0"/>
              <a:t>Dynasty (265-420 </a:t>
            </a:r>
            <a:r>
              <a:rPr lang="en-US" sz="1100" dirty="0" smtClean="0"/>
              <a:t>CE)  Album </a:t>
            </a:r>
            <a:r>
              <a:rPr lang="en-US" sz="1100" dirty="0"/>
              <a:t>leaf</a:t>
            </a:r>
            <a:r>
              <a:rPr lang="en-US" sz="1100" dirty="0" smtClean="0"/>
              <a:t>, Running script, </a:t>
            </a:r>
            <a:r>
              <a:rPr lang="en-US" sz="1100" dirty="0"/>
              <a:t>ink on paper, 23 x 14.8 cm, National Palace Museum, Taipei   The artist </a:t>
            </a:r>
            <a:r>
              <a:rPr lang="en-US" sz="1100" dirty="0" smtClean="0"/>
              <a:t>sends a </a:t>
            </a:r>
            <a:r>
              <a:rPr lang="en-US" sz="1100" dirty="0"/>
              <a:t>timely greetings after a snow fall. </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809" y="2269962"/>
            <a:ext cx="2446606" cy="443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7724" y="6006560"/>
            <a:ext cx="1511808" cy="600164"/>
          </a:xfrm>
          <a:prstGeom prst="rect">
            <a:avLst/>
          </a:prstGeom>
          <a:noFill/>
        </p:spPr>
        <p:txBody>
          <a:bodyPr wrap="square" rtlCol="0">
            <a:spAutoFit/>
          </a:bodyPr>
          <a:lstStyle/>
          <a:p>
            <a:r>
              <a:rPr lang="en-US" sz="1100" dirty="0" smtClean="0">
                <a:cs typeface="Narkisim"/>
              </a:rPr>
              <a:t>Right:  Song </a:t>
            </a:r>
            <a:r>
              <a:rPr lang="en-US" sz="1100" dirty="0">
                <a:cs typeface="Narkisim"/>
              </a:rPr>
              <a:t>Dynasty</a:t>
            </a:r>
          </a:p>
          <a:p>
            <a:r>
              <a:rPr lang="en-US" sz="1100" dirty="0">
                <a:cs typeface="Narkisim"/>
              </a:rPr>
              <a:t>Ink and color on silk</a:t>
            </a:r>
          </a:p>
          <a:p>
            <a:r>
              <a:rPr lang="en-US" sz="1100" dirty="0">
                <a:cs typeface="Narkisim"/>
              </a:rPr>
              <a:t>195.6*106.7cm</a:t>
            </a:r>
          </a:p>
        </p:txBody>
      </p:sp>
      <p:pic>
        <p:nvPicPr>
          <p:cNvPr id="5" name="Picture 4"/>
          <p:cNvPicPr>
            <a:picLocks noChangeAspect="1"/>
          </p:cNvPicPr>
          <p:nvPr/>
        </p:nvPicPr>
        <p:blipFill>
          <a:blip r:embed="rId5"/>
          <a:stretch>
            <a:fillRect/>
          </a:stretch>
        </p:blipFill>
        <p:spPr>
          <a:xfrm>
            <a:off x="1779870" y="2269962"/>
            <a:ext cx="2274600" cy="4435638"/>
          </a:xfrm>
          <a:prstGeom prst="rect">
            <a:avLst/>
          </a:prstGeom>
        </p:spPr>
      </p:pic>
      <p:sp>
        <p:nvSpPr>
          <p:cNvPr id="7" name="TextBox 6"/>
          <p:cNvSpPr txBox="1"/>
          <p:nvPr/>
        </p:nvSpPr>
        <p:spPr>
          <a:xfrm>
            <a:off x="77724" y="5116589"/>
            <a:ext cx="1378516" cy="769441"/>
          </a:xfrm>
          <a:prstGeom prst="rect">
            <a:avLst/>
          </a:prstGeom>
          <a:noFill/>
        </p:spPr>
        <p:txBody>
          <a:bodyPr wrap="square" rtlCol="0">
            <a:spAutoFit/>
          </a:bodyPr>
          <a:lstStyle/>
          <a:p>
            <a:r>
              <a:rPr lang="en-US" sz="1100" dirty="0" smtClean="0">
                <a:latin typeface="Narkisim" panose="020E0502050101010101" pitchFamily="34" charset="-79"/>
                <a:cs typeface="Narkisim" panose="020E0502050101010101" pitchFamily="34" charset="-79"/>
              </a:rPr>
              <a:t>Left:   </a:t>
            </a:r>
            <a:r>
              <a:rPr lang="en-US" sz="1100" dirty="0">
                <a:latin typeface="Narkisim" panose="020E0502050101010101" pitchFamily="34" charset="-79"/>
                <a:cs typeface="Narkisim" panose="020E0502050101010101" pitchFamily="34" charset="-79"/>
              </a:rPr>
              <a:t>Zhang </a:t>
            </a:r>
            <a:r>
              <a:rPr lang="en-US" sz="1100" dirty="0" err="1">
                <a:latin typeface="Narkisim" panose="020E0502050101010101" pitchFamily="34" charset="-79"/>
                <a:cs typeface="Narkisim" panose="020E0502050101010101" pitchFamily="34" charset="-79"/>
              </a:rPr>
              <a:t>Zhong</a:t>
            </a:r>
            <a:r>
              <a:rPr lang="en-US" sz="1100" dirty="0">
                <a:latin typeface="Narkisim" panose="020E0502050101010101" pitchFamily="34" charset="-79"/>
                <a:cs typeface="Narkisim" panose="020E0502050101010101" pitchFamily="34" charset="-79"/>
              </a:rPr>
              <a:t>, Yuan Dynasty</a:t>
            </a:r>
          </a:p>
          <a:p>
            <a:r>
              <a:rPr lang="en-US" sz="1100" dirty="0">
                <a:latin typeface="Narkisim" panose="020E0502050101010101" pitchFamily="34" charset="-79"/>
                <a:cs typeface="Narkisim" panose="020E0502050101010101" pitchFamily="34" charset="-79"/>
              </a:rPr>
              <a:t>Ink and color on paper</a:t>
            </a:r>
          </a:p>
        </p:txBody>
      </p:sp>
    </p:spTree>
    <p:extLst>
      <p:ext uri="{BB962C8B-B14F-4D97-AF65-F5344CB8AC3E}">
        <p14:creationId xmlns:p14="http://schemas.microsoft.com/office/powerpoint/2010/main" val="420720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601968" y="2048256"/>
            <a:ext cx="256032" cy="829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123867" y="43658"/>
            <a:ext cx="3901778" cy="6675699"/>
          </a:xfrm>
          <a:prstGeom prst="rect">
            <a:avLst/>
          </a:prstGeom>
        </p:spPr>
      </p:pic>
      <p:sp>
        <p:nvSpPr>
          <p:cNvPr id="4" name="Rectangle 3"/>
          <p:cNvSpPr/>
          <p:nvPr/>
        </p:nvSpPr>
        <p:spPr>
          <a:xfrm>
            <a:off x="10025645" y="5921648"/>
            <a:ext cx="2292095" cy="600164"/>
          </a:xfrm>
          <a:prstGeom prst="rect">
            <a:avLst/>
          </a:prstGeom>
        </p:spPr>
        <p:txBody>
          <a:bodyPr wrap="square">
            <a:spAutoFit/>
          </a:bodyPr>
          <a:lstStyle/>
          <a:p>
            <a:r>
              <a:rPr lang="en-US" sz="1100" dirty="0">
                <a:latin typeface="Narkisim" panose="020E0502050101010101" pitchFamily="34" charset="-79"/>
                <a:cs typeface="Narkisim" panose="020E0502050101010101" pitchFamily="34" charset="-79"/>
              </a:rPr>
              <a:t>Inscription on Han Bronze Mirror</a:t>
            </a:r>
          </a:p>
          <a:p>
            <a:r>
              <a:rPr lang="en-US" sz="1100" dirty="0">
                <a:latin typeface="Narkisim" panose="020E0502050101010101" pitchFamily="34" charset="-79"/>
                <a:cs typeface="Narkisim" panose="020E0502050101010101" pitchFamily="34" charset="-79"/>
              </a:rPr>
              <a:t>By Wang </a:t>
            </a:r>
            <a:r>
              <a:rPr lang="en-US" sz="1100" dirty="0" err="1">
                <a:latin typeface="Narkisim" panose="020E0502050101010101" pitchFamily="34" charset="-79"/>
                <a:cs typeface="Narkisim" panose="020E0502050101010101" pitchFamily="34" charset="-79"/>
              </a:rPr>
              <a:t>Shu</a:t>
            </a:r>
            <a:endParaRPr lang="en-US" sz="1100" dirty="0">
              <a:latin typeface="Narkisim" panose="020E0502050101010101" pitchFamily="34" charset="-79"/>
              <a:cs typeface="Narkisim" panose="020E0502050101010101" pitchFamily="34" charset="-79"/>
            </a:endParaRPr>
          </a:p>
          <a:p>
            <a:r>
              <a:rPr lang="en-US" sz="1100" dirty="0">
                <a:latin typeface="Narkisim" panose="020E0502050101010101" pitchFamily="34" charset="-79"/>
                <a:cs typeface="Narkisim" panose="020E0502050101010101" pitchFamily="34" charset="-79"/>
              </a:rPr>
              <a:t>Seal </a:t>
            </a:r>
            <a:r>
              <a:rPr lang="en-US" sz="1100" dirty="0" smtClean="0">
                <a:latin typeface="Narkisim" panose="020E0502050101010101" pitchFamily="34" charset="-79"/>
                <a:cs typeface="Narkisim" panose="020E0502050101010101" pitchFamily="34" charset="-79"/>
              </a:rPr>
              <a:t>Script Qing </a:t>
            </a:r>
            <a:r>
              <a:rPr lang="en-US" sz="1100" dirty="0">
                <a:latin typeface="Narkisim" panose="020E0502050101010101" pitchFamily="34" charset="-79"/>
                <a:cs typeface="Narkisim" panose="020E0502050101010101" pitchFamily="34" charset="-79"/>
              </a:rPr>
              <a:t>Dynasty 1729 CE</a:t>
            </a:r>
          </a:p>
        </p:txBody>
      </p:sp>
      <p:sp>
        <p:nvSpPr>
          <p:cNvPr id="5" name="Rectangle 4"/>
          <p:cNvSpPr/>
          <p:nvPr/>
        </p:nvSpPr>
        <p:spPr>
          <a:xfrm>
            <a:off x="222939" y="90138"/>
            <a:ext cx="6096000" cy="2554545"/>
          </a:xfrm>
          <a:prstGeom prst="rect">
            <a:avLst/>
          </a:prstGeom>
        </p:spPr>
        <p:txBody>
          <a:bodyPr>
            <a:spAutoFit/>
          </a:bodyPr>
          <a:lstStyle/>
          <a:p>
            <a:r>
              <a:rPr lang="en-US" sz="3200" dirty="0" smtClean="0">
                <a:latin typeface="Narkisim" panose="020E0502050101010101" pitchFamily="34" charset="-79"/>
                <a:cs typeface="Narkisim" panose="020E0502050101010101" pitchFamily="34" charset="-79"/>
              </a:rPr>
              <a:t>Seal </a:t>
            </a:r>
            <a:r>
              <a:rPr lang="en-US" sz="3200" dirty="0">
                <a:latin typeface="Narkisim" panose="020E0502050101010101" pitchFamily="34" charset="-79"/>
                <a:cs typeface="Narkisim" panose="020E0502050101010101" pitchFamily="34" charset="-79"/>
              </a:rPr>
              <a:t>script </a:t>
            </a:r>
            <a:r>
              <a:rPr lang="en-US" sz="3200" dirty="0" smtClean="0">
                <a:latin typeface="Narkisim" panose="020E0502050101010101" pitchFamily="34" charset="-79"/>
                <a:cs typeface="Narkisim" panose="020E0502050101010101" pitchFamily="34" charset="-79"/>
              </a:rPr>
              <a:t>the earliest </a:t>
            </a:r>
            <a:r>
              <a:rPr lang="en-US" sz="3200" dirty="0">
                <a:latin typeface="Narkisim" panose="020E0502050101010101" pitchFamily="34" charset="-79"/>
                <a:cs typeface="Narkisim" panose="020E0502050101010101" pitchFamily="34" charset="-79"/>
              </a:rPr>
              <a:t>form of Chinese </a:t>
            </a:r>
            <a:r>
              <a:rPr lang="en-US" sz="3200" dirty="0" smtClean="0">
                <a:latin typeface="Narkisim" panose="020E0502050101010101" pitchFamily="34" charset="-79"/>
                <a:cs typeface="Narkisim" panose="020E0502050101010101" pitchFamily="34" charset="-79"/>
              </a:rPr>
              <a:t>pictographs or characters.  It was also </a:t>
            </a:r>
            <a:r>
              <a:rPr lang="en-US" sz="3200" dirty="0">
                <a:latin typeface="Narkisim" panose="020E0502050101010101" pitchFamily="34" charset="-79"/>
                <a:cs typeface="Narkisim" panose="020E0502050101010101" pitchFamily="34" charset="-79"/>
              </a:rPr>
              <a:t>used to create name</a:t>
            </a:r>
            <a:r>
              <a:rPr lang="en-US" sz="3200" i="1" dirty="0">
                <a:latin typeface="Narkisim" panose="020E0502050101010101" pitchFamily="34" charset="-79"/>
                <a:cs typeface="Narkisim" panose="020E0502050101010101" pitchFamily="34" charset="-79"/>
              </a:rPr>
              <a:t> seals </a:t>
            </a:r>
            <a:r>
              <a:rPr lang="en-US" sz="3200" dirty="0">
                <a:latin typeface="Narkisim" panose="020E0502050101010101" pitchFamily="34" charset="-79"/>
                <a:cs typeface="Narkisim" panose="020E0502050101010101" pitchFamily="34" charset="-79"/>
              </a:rPr>
              <a:t>or </a:t>
            </a:r>
            <a:r>
              <a:rPr lang="en-US" sz="3200" i="1" dirty="0">
                <a:latin typeface="Narkisim" panose="020E0502050101010101" pitchFamily="34" charset="-79"/>
                <a:cs typeface="Narkisim" panose="020E0502050101010101" pitchFamily="34" charset="-79"/>
              </a:rPr>
              <a:t>chops</a:t>
            </a:r>
            <a:r>
              <a:rPr lang="en-US" sz="3200" dirty="0">
                <a:latin typeface="Narkisim" panose="020E0502050101010101" pitchFamily="34" charset="-79"/>
                <a:cs typeface="Narkisim" panose="020E0502050101010101" pitchFamily="34" charset="-79"/>
              </a:rPr>
              <a:t> to mark ownership, artist or place. </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31" y="3084576"/>
            <a:ext cx="2869348" cy="313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8560" y="4043552"/>
            <a:ext cx="2023871" cy="1784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5096256" y="2462784"/>
            <a:ext cx="1505712" cy="1450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20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3235" y="280851"/>
            <a:ext cx="5543611" cy="4151811"/>
          </a:xfrm>
          <a:prstGeom prst="rect">
            <a:avLst/>
          </a:prstGeom>
        </p:spPr>
      </p:pic>
      <p:sp>
        <p:nvSpPr>
          <p:cNvPr id="6" name="TextBox 5"/>
          <p:cNvSpPr txBox="1"/>
          <p:nvPr/>
        </p:nvSpPr>
        <p:spPr>
          <a:xfrm>
            <a:off x="461282" y="5390606"/>
            <a:ext cx="4476750" cy="584775"/>
          </a:xfrm>
          <a:prstGeom prst="rect">
            <a:avLst/>
          </a:prstGeom>
          <a:noFill/>
        </p:spPr>
        <p:txBody>
          <a:bodyPr wrap="square" rtlCol="0">
            <a:spAutoFit/>
          </a:bodyPr>
          <a:lstStyle/>
          <a:p>
            <a:r>
              <a:rPr lang="en-US" sz="1600" dirty="0" smtClean="0">
                <a:latin typeface="Narkisim" panose="020E0502050101010101" pitchFamily="34" charset="-79"/>
                <a:cs typeface="Narkisim" panose="020E0502050101010101" pitchFamily="34" charset="-79"/>
              </a:rPr>
              <a:t>Above: Clerical or Regular script from Stele</a:t>
            </a:r>
          </a:p>
          <a:p>
            <a:r>
              <a:rPr lang="en-US" sz="1600" dirty="0" smtClean="0">
                <a:latin typeface="Narkisim" panose="020E0502050101010101" pitchFamily="34" charset="-79"/>
                <a:cs typeface="Narkisim" panose="020E0502050101010101" pitchFamily="34" charset="-79"/>
              </a:rPr>
              <a:t> 1st Century BCE</a:t>
            </a:r>
            <a:endParaRPr lang="en-US" sz="1600" dirty="0">
              <a:latin typeface="Narkisim" panose="020E0502050101010101" pitchFamily="34" charset="-79"/>
              <a:cs typeface="Narkisim" panose="020E0502050101010101" pitchFamily="34" charset="-79"/>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0011" y="0"/>
            <a:ext cx="3581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302239" y="938784"/>
            <a:ext cx="1971823" cy="1846659"/>
          </a:xfrm>
          <a:prstGeom prst="rect">
            <a:avLst/>
          </a:prstGeom>
          <a:noFill/>
        </p:spPr>
        <p:txBody>
          <a:bodyPr wrap="square" rtlCol="0">
            <a:spAutoFit/>
          </a:bodyPr>
          <a:lstStyle/>
          <a:p>
            <a:r>
              <a:rPr lang="en-US" sz="1600" dirty="0">
                <a:cs typeface="Narkisim"/>
              </a:rPr>
              <a:t>Relics from </a:t>
            </a:r>
            <a:r>
              <a:rPr lang="en-US" sz="1600" dirty="0" err="1" smtClean="0">
                <a:cs typeface="Narkisim"/>
              </a:rPr>
              <a:t>Mawangdui</a:t>
            </a:r>
            <a:r>
              <a:rPr lang="en-US" sz="1600" dirty="0" smtClean="0">
                <a:cs typeface="Narkisim"/>
              </a:rPr>
              <a:t> Tombs </a:t>
            </a:r>
            <a:r>
              <a:rPr lang="en-US" sz="1600" dirty="0">
                <a:cs typeface="Narkisim"/>
              </a:rPr>
              <a:t>Han Dynasty </a:t>
            </a:r>
            <a:endParaRPr lang="en-US" sz="1600" dirty="0" smtClean="0">
              <a:cs typeface="Narkisim"/>
            </a:endParaRPr>
          </a:p>
          <a:p>
            <a:r>
              <a:rPr lang="en-US" sz="1600" dirty="0" smtClean="0">
                <a:cs typeface="Narkisim"/>
              </a:rPr>
              <a:t>(168 BCE)  </a:t>
            </a:r>
          </a:p>
          <a:p>
            <a:r>
              <a:rPr lang="en-US" sz="1600" dirty="0" smtClean="0">
                <a:cs typeface="Narkisim"/>
              </a:rPr>
              <a:t>Book </a:t>
            </a:r>
            <a:r>
              <a:rPr lang="en-US" sz="1600" dirty="0">
                <a:cs typeface="Narkisim"/>
              </a:rPr>
              <a:t>of </a:t>
            </a:r>
            <a:r>
              <a:rPr lang="en-US" sz="1600" dirty="0" smtClean="0">
                <a:cs typeface="Narkisim"/>
              </a:rPr>
              <a:t>Changes</a:t>
            </a:r>
          </a:p>
          <a:p>
            <a:r>
              <a:rPr lang="en-US" sz="1600" dirty="0" smtClean="0">
                <a:cs typeface="Narkisim"/>
              </a:rPr>
              <a:t> </a:t>
            </a:r>
            <a:r>
              <a:rPr lang="en-US" sz="1600" dirty="0">
                <a:cs typeface="Narkisim"/>
              </a:rPr>
              <a:t>(Zhou Yi )</a:t>
            </a:r>
          </a:p>
          <a:p>
            <a:endParaRPr lang="en-US" dirty="0">
              <a:cs typeface="Narkisim"/>
            </a:endParaRPr>
          </a:p>
        </p:txBody>
      </p:sp>
    </p:spTree>
    <p:extLst>
      <p:ext uri="{BB962C8B-B14F-4D97-AF65-F5344CB8AC3E}">
        <p14:creationId xmlns:p14="http://schemas.microsoft.com/office/powerpoint/2010/main" val="2222678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78" t="29896" r="4898"/>
          <a:stretch/>
        </p:blipFill>
        <p:spPr>
          <a:xfrm>
            <a:off x="156753" y="775062"/>
            <a:ext cx="10310950" cy="5338355"/>
          </a:xfrm>
          <a:prstGeom prst="rect">
            <a:avLst/>
          </a:prstGeom>
        </p:spPr>
      </p:pic>
      <p:sp>
        <p:nvSpPr>
          <p:cNvPr id="4" name="TextBox 3"/>
          <p:cNvSpPr txBox="1"/>
          <p:nvPr/>
        </p:nvSpPr>
        <p:spPr>
          <a:xfrm>
            <a:off x="82728" y="278672"/>
            <a:ext cx="9453157" cy="369332"/>
          </a:xfrm>
          <a:prstGeom prst="rect">
            <a:avLst/>
          </a:prstGeom>
          <a:noFill/>
        </p:spPr>
        <p:txBody>
          <a:bodyPr wrap="square" rtlCol="0">
            <a:spAutoFit/>
          </a:bodyPr>
          <a:lstStyle/>
          <a:p>
            <a:r>
              <a:rPr lang="en-US" dirty="0" smtClean="0">
                <a:latin typeface="Narkisim" panose="020E0502050101010101" pitchFamily="34" charset="-79"/>
                <a:cs typeface="Narkisim" panose="020E0502050101010101" pitchFamily="34" charset="-79"/>
              </a:rPr>
              <a:t>Ten Letters by </a:t>
            </a:r>
            <a:r>
              <a:rPr lang="en-US" dirty="0" err="1" smtClean="0">
                <a:latin typeface="Narkisim" panose="020E0502050101010101" pitchFamily="34" charset="-79"/>
                <a:cs typeface="Narkisim" panose="020E0502050101010101" pitchFamily="34" charset="-79"/>
              </a:rPr>
              <a:t>Ahao</a:t>
            </a:r>
            <a:r>
              <a:rPr lang="en-US" dirty="0" smtClean="0">
                <a:latin typeface="Narkisim" panose="020E0502050101010101" pitchFamily="34" charset="-79"/>
                <a:cs typeface="Narkisim" panose="020E0502050101010101" pitchFamily="34" charset="-79"/>
              </a:rPr>
              <a:t> </a:t>
            </a:r>
            <a:r>
              <a:rPr lang="en-US" dirty="0" err="1" smtClean="0">
                <a:latin typeface="Narkisim" panose="020E0502050101010101" pitchFamily="34" charset="-79"/>
                <a:cs typeface="Narkisim" panose="020E0502050101010101" pitchFamily="34" charset="-79"/>
              </a:rPr>
              <a:t>Mengfu</a:t>
            </a:r>
            <a:r>
              <a:rPr lang="en-US" dirty="0" smtClean="0">
                <a:latin typeface="Narkisim" panose="020E0502050101010101" pitchFamily="34" charset="-79"/>
                <a:cs typeface="Narkisim" panose="020E0502050101010101" pitchFamily="34" charset="-79"/>
              </a:rPr>
              <a:t> (1254-1322) Yuan Dynasty Artist was adept at painting and calligraphy</a:t>
            </a:r>
            <a:endParaRPr lang="en-US" dirty="0">
              <a:latin typeface="Narkisim" panose="020E0502050101010101" pitchFamily="34" charset="-79"/>
              <a:cs typeface="Narkisim" panose="020E0502050101010101" pitchFamily="34" charset="-79"/>
            </a:endParaRPr>
          </a:p>
        </p:txBody>
      </p:sp>
      <p:sp>
        <p:nvSpPr>
          <p:cNvPr id="6" name="TextBox 5"/>
          <p:cNvSpPr txBox="1"/>
          <p:nvPr/>
        </p:nvSpPr>
        <p:spPr>
          <a:xfrm>
            <a:off x="807717" y="6175601"/>
            <a:ext cx="8003177" cy="461665"/>
          </a:xfrm>
          <a:prstGeom prst="rect">
            <a:avLst/>
          </a:prstGeom>
          <a:noFill/>
        </p:spPr>
        <p:txBody>
          <a:bodyPr wrap="square" rtlCol="0">
            <a:spAutoFit/>
          </a:bodyPr>
          <a:lstStyle/>
          <a:p>
            <a:r>
              <a:rPr lang="en-US" sz="2400" dirty="0" smtClean="0">
                <a:latin typeface="Narkisim" panose="020E0502050101010101" pitchFamily="34" charset="-79"/>
                <a:cs typeface="Narkisim" panose="020E0502050101010101" pitchFamily="34" charset="-79"/>
              </a:rPr>
              <a:t>Semi-cursive Script or “Running Script”</a:t>
            </a:r>
            <a:endParaRPr lang="en-US" sz="2400"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555519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245" t="6307" b="15798"/>
          <a:stretch/>
        </p:blipFill>
        <p:spPr>
          <a:xfrm>
            <a:off x="2629989" y="664450"/>
            <a:ext cx="9357207" cy="4715808"/>
          </a:xfrm>
          <a:prstGeom prst="rect">
            <a:avLst/>
          </a:prstGeom>
        </p:spPr>
      </p:pic>
      <p:sp>
        <p:nvSpPr>
          <p:cNvPr id="3" name="TextBox 2"/>
          <p:cNvSpPr txBox="1"/>
          <p:nvPr/>
        </p:nvSpPr>
        <p:spPr>
          <a:xfrm>
            <a:off x="7550331" y="5871216"/>
            <a:ext cx="4720046" cy="584775"/>
          </a:xfrm>
          <a:prstGeom prst="rect">
            <a:avLst/>
          </a:prstGeom>
          <a:noFill/>
        </p:spPr>
        <p:txBody>
          <a:bodyPr wrap="square" rtlCol="0">
            <a:spAutoFit/>
          </a:bodyPr>
          <a:lstStyle/>
          <a:p>
            <a:r>
              <a:rPr lang="en-US" sz="1600" dirty="0" smtClean="0">
                <a:latin typeface="Narkisim" panose="020E0502050101010101" pitchFamily="34" charset="-79"/>
                <a:cs typeface="Narkisim" panose="020E0502050101010101" pitchFamily="34" charset="-79"/>
              </a:rPr>
              <a:t>Ode to Peony (excerpt) by </a:t>
            </a:r>
            <a:r>
              <a:rPr lang="en-US" sz="1600" dirty="0" err="1" smtClean="0">
                <a:latin typeface="Narkisim" panose="020E0502050101010101" pitchFamily="34" charset="-79"/>
                <a:cs typeface="Narkisim" panose="020E0502050101010101" pitchFamily="34" charset="-79"/>
              </a:rPr>
              <a:t>Anu</a:t>
            </a:r>
            <a:r>
              <a:rPr lang="en-US" sz="1600" dirty="0" smtClean="0">
                <a:latin typeface="Narkisim" panose="020E0502050101010101" pitchFamily="34" charset="-79"/>
                <a:cs typeface="Narkisim" panose="020E0502050101010101" pitchFamily="34" charset="-79"/>
              </a:rPr>
              <a:t> </a:t>
            </a:r>
            <a:r>
              <a:rPr lang="en-US" sz="1600" dirty="0" err="1" smtClean="0">
                <a:latin typeface="Narkisim" panose="020E0502050101010101" pitchFamily="34" charset="-79"/>
                <a:cs typeface="Narkisim" panose="020E0502050101010101" pitchFamily="34" charset="-79"/>
              </a:rPr>
              <a:t>Yumming</a:t>
            </a:r>
            <a:r>
              <a:rPr lang="en-US" sz="1600" dirty="0" smtClean="0">
                <a:latin typeface="Narkisim" panose="020E0502050101010101" pitchFamily="34" charset="-79"/>
                <a:cs typeface="Narkisim" panose="020E0502050101010101" pitchFamily="34" charset="-79"/>
              </a:rPr>
              <a:t> (1466-1526) famous for his cursive script.</a:t>
            </a:r>
            <a:endParaRPr lang="en-US" sz="1600" dirty="0">
              <a:latin typeface="Narkisim" panose="020E0502050101010101" pitchFamily="34" charset="-79"/>
              <a:cs typeface="Narkisim" panose="020E0502050101010101" pitchFamily="34" charset="-79"/>
            </a:endParaRPr>
          </a:p>
        </p:txBody>
      </p:sp>
      <p:sp>
        <p:nvSpPr>
          <p:cNvPr id="4" name="TextBox 3"/>
          <p:cNvSpPr txBox="1"/>
          <p:nvPr/>
        </p:nvSpPr>
        <p:spPr>
          <a:xfrm>
            <a:off x="574766" y="141230"/>
            <a:ext cx="9248503" cy="523220"/>
          </a:xfrm>
          <a:prstGeom prst="rect">
            <a:avLst/>
          </a:prstGeom>
          <a:noFill/>
        </p:spPr>
        <p:txBody>
          <a:bodyPr wrap="square" rtlCol="0">
            <a:spAutoFit/>
          </a:bodyPr>
          <a:lstStyle/>
          <a:p>
            <a:r>
              <a:rPr lang="en-US" sz="2800" dirty="0" smtClean="0">
                <a:latin typeface="Narkisim" panose="020E0502050101010101" pitchFamily="34" charset="-79"/>
                <a:cs typeface="Narkisim" panose="020E0502050101010101" pitchFamily="34" charset="-79"/>
              </a:rPr>
              <a:t>Cursive Script</a:t>
            </a:r>
            <a:endParaRPr lang="en-US" sz="2800" dirty="0">
              <a:latin typeface="Narkisim" panose="020E0502050101010101" pitchFamily="34" charset="-79"/>
              <a:cs typeface="Narkisim" panose="020E0502050101010101" pitchFamily="34" charset="-79"/>
            </a:endParaRPr>
          </a:p>
        </p:txBody>
      </p:sp>
      <p:pic>
        <p:nvPicPr>
          <p:cNvPr id="5" name="Picture 4"/>
          <p:cNvPicPr>
            <a:picLocks noChangeAspect="1"/>
          </p:cNvPicPr>
          <p:nvPr/>
        </p:nvPicPr>
        <p:blipFill>
          <a:blip r:embed="rId4"/>
          <a:stretch>
            <a:fillRect/>
          </a:stretch>
        </p:blipFill>
        <p:spPr>
          <a:xfrm>
            <a:off x="252550" y="909929"/>
            <a:ext cx="2157272" cy="3331145"/>
          </a:xfrm>
          <a:prstGeom prst="rect">
            <a:avLst/>
          </a:prstGeom>
        </p:spPr>
      </p:pic>
      <p:sp>
        <p:nvSpPr>
          <p:cNvPr id="6" name="Rectangle 5"/>
          <p:cNvSpPr/>
          <p:nvPr/>
        </p:nvSpPr>
        <p:spPr>
          <a:xfrm>
            <a:off x="252550" y="4784537"/>
            <a:ext cx="2377439" cy="523220"/>
          </a:xfrm>
          <a:prstGeom prst="rect">
            <a:avLst/>
          </a:prstGeom>
        </p:spPr>
        <p:txBody>
          <a:bodyPr wrap="square">
            <a:spAutoFit/>
          </a:bodyPr>
          <a:lstStyle/>
          <a:p>
            <a:r>
              <a:rPr lang="en-US" sz="1400" dirty="0">
                <a:latin typeface="Narkisim" panose="020E0502050101010101" pitchFamily="34" charset="-79"/>
                <a:cs typeface="Narkisim" panose="020E0502050101010101" pitchFamily="34" charset="-79"/>
              </a:rPr>
              <a:t>Zhang </a:t>
            </a:r>
            <a:r>
              <a:rPr lang="en-US" sz="1400" dirty="0" err="1">
                <a:latin typeface="Narkisim" panose="020E0502050101010101" pitchFamily="34" charset="-79"/>
                <a:cs typeface="Narkisim" panose="020E0502050101010101" pitchFamily="34" charset="-79"/>
              </a:rPr>
              <a:t>Zhi</a:t>
            </a:r>
            <a:r>
              <a:rPr lang="en-US" sz="1400" dirty="0">
                <a:latin typeface="Narkisim" panose="020E0502050101010101" pitchFamily="34" charset="-79"/>
                <a:cs typeface="Narkisim" panose="020E0502050101010101" pitchFamily="34" charset="-79"/>
              </a:rPr>
              <a:t> </a:t>
            </a:r>
            <a:r>
              <a:rPr lang="en-US" sz="1400" dirty="0" smtClean="0">
                <a:latin typeface="Narkisim" panose="020E0502050101010101" pitchFamily="34" charset="-79"/>
                <a:cs typeface="Narkisim" panose="020E0502050101010101" pitchFamily="34" charset="-79"/>
              </a:rPr>
              <a:t>(c. 192 CE)</a:t>
            </a:r>
            <a:r>
              <a:rPr lang="en-US" sz="1400" dirty="0">
                <a:latin typeface="Narkisim" panose="020E0502050101010101" pitchFamily="34" charset="-79"/>
                <a:cs typeface="Narkisim" panose="020E0502050101010101" pitchFamily="34" charset="-79"/>
              </a:rPr>
              <a:t/>
            </a:r>
            <a:br>
              <a:rPr lang="en-US" sz="1400" dirty="0">
                <a:latin typeface="Narkisim" panose="020E0502050101010101" pitchFamily="34" charset="-79"/>
                <a:cs typeface="Narkisim" panose="020E0502050101010101" pitchFamily="34" charset="-79"/>
              </a:rPr>
            </a:br>
            <a:r>
              <a:rPr lang="en-US" sz="1400" i="1" dirty="0">
                <a:latin typeface="Narkisim" panose="020E0502050101010101" pitchFamily="34" charset="-79"/>
                <a:cs typeface="Narkisim" panose="020E0502050101010101" pitchFamily="34" charset="-79"/>
              </a:rPr>
              <a:t>February Eighth</a:t>
            </a:r>
            <a:endParaRPr lang="en-US" sz="1400" dirty="0">
              <a:latin typeface="Narkisim" panose="020E0502050101010101" pitchFamily="34" charset="-79"/>
              <a:cs typeface="Narkisim" panose="020E0502050101010101" pitchFamily="34" charset="-79"/>
            </a:endParaRPr>
          </a:p>
        </p:txBody>
      </p:sp>
      <p:sp>
        <p:nvSpPr>
          <p:cNvPr id="7" name="TextBox 6"/>
          <p:cNvSpPr txBox="1"/>
          <p:nvPr/>
        </p:nvSpPr>
        <p:spPr>
          <a:xfrm>
            <a:off x="574766" y="5743498"/>
            <a:ext cx="6104708" cy="461665"/>
          </a:xfrm>
          <a:prstGeom prst="rect">
            <a:avLst/>
          </a:prstGeom>
          <a:noFill/>
        </p:spPr>
        <p:txBody>
          <a:bodyPr wrap="square" rtlCol="0">
            <a:spAutoFit/>
          </a:bodyPr>
          <a:lstStyle/>
          <a:p>
            <a:r>
              <a:rPr lang="en-US" sz="2400" dirty="0" smtClean="0">
                <a:solidFill>
                  <a:schemeClr val="accent4">
                    <a:lumMod val="60000"/>
                    <a:lumOff val="40000"/>
                  </a:schemeClr>
                </a:solidFill>
                <a:latin typeface="Narkisim" panose="020E0502050101010101" pitchFamily="34" charset="-79"/>
                <a:cs typeface="Narkisim" panose="020E0502050101010101" pitchFamily="34" charset="-79"/>
              </a:rPr>
              <a:t>What are red marks on scroll called?</a:t>
            </a:r>
            <a:endParaRPr lang="en-US" sz="2400" dirty="0">
              <a:solidFill>
                <a:schemeClr val="accent4">
                  <a:lumMod val="60000"/>
                  <a:lumOff val="40000"/>
                </a:schemeClr>
              </a:solidFill>
              <a:latin typeface="Narkisim" panose="020E0502050101010101" pitchFamily="34" charset="-79"/>
              <a:cs typeface="Narkisim" panose="020E0502050101010101" pitchFamily="34" charset="-79"/>
            </a:endParaRPr>
          </a:p>
        </p:txBody>
      </p:sp>
      <p:sp>
        <p:nvSpPr>
          <p:cNvPr id="8" name="TextBox 7"/>
          <p:cNvSpPr txBox="1"/>
          <p:nvPr/>
        </p:nvSpPr>
        <p:spPr>
          <a:xfrm>
            <a:off x="731520" y="6205163"/>
            <a:ext cx="3918857" cy="461665"/>
          </a:xfrm>
          <a:prstGeom prst="rect">
            <a:avLst/>
          </a:prstGeom>
          <a:noFill/>
        </p:spPr>
        <p:txBody>
          <a:bodyPr wrap="square" rtlCol="0">
            <a:spAutoFit/>
          </a:bodyPr>
          <a:lstStyle/>
          <a:p>
            <a:pPr algn="ctr"/>
            <a:r>
              <a:rPr lang="en-US" sz="2400" dirty="0" smtClean="0">
                <a:solidFill>
                  <a:schemeClr val="accent4">
                    <a:lumMod val="60000"/>
                    <a:lumOff val="40000"/>
                  </a:schemeClr>
                </a:solidFill>
                <a:latin typeface="Narkisim" panose="020E0502050101010101" pitchFamily="34" charset="-79"/>
                <a:cs typeface="Narkisim" panose="020E0502050101010101" pitchFamily="34" charset="-79"/>
              </a:rPr>
              <a:t>Chop or Seal</a:t>
            </a:r>
            <a:endParaRPr lang="en-US" sz="2400" dirty="0">
              <a:solidFill>
                <a:schemeClr val="accent4">
                  <a:lumMod val="60000"/>
                  <a:lumOff val="40000"/>
                </a:schemeClr>
              </a:solidFill>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275824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17" t="-1451" r="71631" b="1451"/>
          <a:stretch/>
        </p:blipFill>
        <p:spPr>
          <a:xfrm>
            <a:off x="126002" y="835344"/>
            <a:ext cx="11896078" cy="2521340"/>
          </a:xfrm>
          <a:prstGeom prst="rect">
            <a:avLst/>
          </a:prstGeom>
        </p:spPr>
      </p:pic>
      <p:pic>
        <p:nvPicPr>
          <p:cNvPr id="3" name="Picture 2"/>
          <p:cNvPicPr>
            <a:picLocks noChangeAspect="1"/>
          </p:cNvPicPr>
          <p:nvPr/>
        </p:nvPicPr>
        <p:blipFill rotWithShape="1">
          <a:blip r:embed="rId3"/>
          <a:srcRect l="73994" r="-1"/>
          <a:stretch/>
        </p:blipFill>
        <p:spPr>
          <a:xfrm>
            <a:off x="63001" y="3583107"/>
            <a:ext cx="12022080" cy="2417099"/>
          </a:xfrm>
          <a:prstGeom prst="rect">
            <a:avLst/>
          </a:prstGeom>
        </p:spPr>
      </p:pic>
      <p:sp>
        <p:nvSpPr>
          <p:cNvPr id="4" name="TextBox 3"/>
          <p:cNvSpPr txBox="1"/>
          <p:nvPr/>
        </p:nvSpPr>
        <p:spPr>
          <a:xfrm>
            <a:off x="1846216" y="162205"/>
            <a:ext cx="8577943" cy="523220"/>
          </a:xfrm>
          <a:prstGeom prst="rect">
            <a:avLst/>
          </a:prstGeom>
          <a:noFill/>
        </p:spPr>
        <p:txBody>
          <a:bodyPr wrap="square" rtlCol="0">
            <a:spAutoFit/>
          </a:bodyPr>
          <a:lstStyle/>
          <a:p>
            <a:pPr algn="ctr"/>
            <a:r>
              <a:rPr lang="en-US" sz="2800" b="1" i="1" dirty="0">
                <a:latin typeface="Narkisim" panose="020E0502050101010101" pitchFamily="34" charset="-79"/>
                <a:cs typeface="Narkisim" panose="020E0502050101010101" pitchFamily="34" charset="-79"/>
              </a:rPr>
              <a:t>Nymph of the </a:t>
            </a:r>
            <a:r>
              <a:rPr lang="en-US" sz="2800" b="1" i="1" dirty="0" err="1">
                <a:latin typeface="Narkisim" panose="020E0502050101010101" pitchFamily="34" charset="-79"/>
                <a:cs typeface="Narkisim" panose="020E0502050101010101" pitchFamily="34" charset="-79"/>
              </a:rPr>
              <a:t>Luo</a:t>
            </a:r>
            <a:r>
              <a:rPr lang="en-US" sz="2800" b="1" i="1" dirty="0">
                <a:latin typeface="Narkisim" panose="020E0502050101010101" pitchFamily="34" charset="-79"/>
                <a:cs typeface="Narkisim" panose="020E0502050101010101" pitchFamily="34" charset="-79"/>
              </a:rPr>
              <a:t> River</a:t>
            </a:r>
            <a:r>
              <a:rPr lang="en-US" sz="2800" b="1" dirty="0">
                <a:latin typeface="Narkisim" panose="020E0502050101010101" pitchFamily="34" charset="-79"/>
                <a:cs typeface="Narkisim" panose="020E0502050101010101" pitchFamily="34" charset="-79"/>
              </a:rPr>
              <a:t> (</a:t>
            </a:r>
            <a:r>
              <a:rPr lang="ja-JP" altLang="en-US" sz="2800" b="1" dirty="0">
                <a:latin typeface="Narkisim" panose="020E0502050101010101" pitchFamily="34" charset="-79"/>
                <a:cs typeface="Narkisim" panose="020E0502050101010101" pitchFamily="34" charset="-79"/>
              </a:rPr>
              <a:t>洛神賦</a:t>
            </a:r>
            <a:r>
              <a:rPr lang="en-US" altLang="ja-JP" sz="2800" b="1" dirty="0" smtClean="0">
                <a:latin typeface="Narkisim" panose="020E0502050101010101" pitchFamily="34" charset="-79"/>
                <a:cs typeface="Narkisim" panose="020E0502050101010101" pitchFamily="34" charset="-79"/>
              </a:rPr>
              <a:t>) by </a:t>
            </a:r>
            <a:r>
              <a:rPr lang="en-US" altLang="ja-JP" sz="2800" b="1" dirty="0" err="1" smtClean="0">
                <a:latin typeface="Narkisim" panose="020E0502050101010101" pitchFamily="34" charset="-79"/>
                <a:cs typeface="Narkisim" panose="020E0502050101010101" pitchFamily="34" charset="-79"/>
              </a:rPr>
              <a:t>Gu</a:t>
            </a:r>
            <a:r>
              <a:rPr lang="en-US" altLang="ja-JP" sz="2800" b="1" dirty="0" smtClean="0">
                <a:latin typeface="Narkisim" panose="020E0502050101010101" pitchFamily="34" charset="-79"/>
                <a:cs typeface="Narkisim" panose="020E0502050101010101" pitchFamily="34" charset="-79"/>
              </a:rPr>
              <a:t> </a:t>
            </a:r>
            <a:r>
              <a:rPr lang="en-US" altLang="ja-JP" sz="2800" b="1" dirty="0" err="1" smtClean="0">
                <a:latin typeface="Narkisim" panose="020E0502050101010101" pitchFamily="34" charset="-79"/>
                <a:cs typeface="Narkisim" panose="020E0502050101010101" pitchFamily="34" charset="-79"/>
              </a:rPr>
              <a:t>Kaizhi</a:t>
            </a:r>
            <a:r>
              <a:rPr lang="en-US" altLang="ja-JP" sz="2800" b="1" dirty="0" smtClean="0">
                <a:latin typeface="Narkisim" panose="020E0502050101010101" pitchFamily="34" charset="-79"/>
                <a:cs typeface="Narkisim" panose="020E0502050101010101" pitchFamily="34" charset="-79"/>
              </a:rPr>
              <a:t> </a:t>
            </a:r>
            <a:r>
              <a:rPr lang="en-US" altLang="ja-JP" sz="1600" b="1" dirty="0" smtClean="0">
                <a:latin typeface="Narkisim" panose="020E0502050101010101" pitchFamily="34" charset="-79"/>
                <a:cs typeface="Narkisim" panose="020E0502050101010101" pitchFamily="34" charset="-79"/>
              </a:rPr>
              <a:t>(c. 400 CE)</a:t>
            </a:r>
            <a:endParaRPr lang="en-US" altLang="ja-JP" sz="2800" b="1" dirty="0">
              <a:latin typeface="Narkisim" panose="020E0502050101010101" pitchFamily="34" charset="-79"/>
              <a:cs typeface="Narkisim" panose="020E0502050101010101" pitchFamily="34" charset="-79"/>
            </a:endParaRPr>
          </a:p>
        </p:txBody>
      </p:sp>
      <p:sp>
        <p:nvSpPr>
          <p:cNvPr id="5" name="TextBox 4"/>
          <p:cNvSpPr txBox="1"/>
          <p:nvPr/>
        </p:nvSpPr>
        <p:spPr>
          <a:xfrm>
            <a:off x="496388" y="6226629"/>
            <a:ext cx="3753395" cy="369332"/>
          </a:xfrm>
          <a:prstGeom prst="rect">
            <a:avLst/>
          </a:prstGeom>
          <a:noFill/>
        </p:spPr>
        <p:txBody>
          <a:bodyPr wrap="square" rtlCol="0">
            <a:spAutoFit/>
          </a:bodyPr>
          <a:lstStyle/>
          <a:p>
            <a:r>
              <a:rPr lang="en-US" dirty="0" smtClean="0">
                <a:latin typeface="Narkisim" panose="020E0502050101010101" pitchFamily="34" charset="-79"/>
                <a:cs typeface="Narkisim" panose="020E0502050101010101" pitchFamily="34" charset="-79"/>
              </a:rPr>
              <a:t>How does that artist show movement?</a:t>
            </a:r>
            <a:endParaRPr lang="en-US" dirty="0">
              <a:latin typeface="Narkisim" panose="020E0502050101010101" pitchFamily="34" charset="-79"/>
              <a:cs typeface="Narkisim" panose="020E0502050101010101" pitchFamily="34" charset="-79"/>
            </a:endParaRPr>
          </a:p>
        </p:txBody>
      </p:sp>
      <p:sp>
        <p:nvSpPr>
          <p:cNvPr id="6" name="TextBox 5"/>
          <p:cNvSpPr txBox="1"/>
          <p:nvPr/>
        </p:nvSpPr>
        <p:spPr>
          <a:xfrm>
            <a:off x="4702628" y="6088129"/>
            <a:ext cx="6331131" cy="646331"/>
          </a:xfrm>
          <a:prstGeom prst="rect">
            <a:avLst/>
          </a:prstGeom>
          <a:noFill/>
        </p:spPr>
        <p:txBody>
          <a:bodyPr wrap="square" rtlCol="0">
            <a:spAutoFit/>
          </a:bodyPr>
          <a:lstStyle/>
          <a:p>
            <a:r>
              <a:rPr lang="en-US" dirty="0" smtClean="0">
                <a:solidFill>
                  <a:schemeClr val="accent4">
                    <a:lumMod val="60000"/>
                    <a:lumOff val="40000"/>
                  </a:schemeClr>
                </a:solidFill>
                <a:latin typeface="Narkisim" panose="020E0502050101010101" pitchFamily="34" charset="-79"/>
                <a:cs typeface="Narkisim" panose="020E0502050101010101" pitchFamily="34" charset="-79"/>
              </a:rPr>
              <a:t>He used diagonal and wavy lines to show waves by the boat or banners /clothing waving in the air.</a:t>
            </a:r>
            <a:endParaRPr lang="en-US" dirty="0">
              <a:solidFill>
                <a:schemeClr val="accent4">
                  <a:lumMod val="60000"/>
                  <a:lumOff val="40000"/>
                </a:schemeClr>
              </a:solidFill>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24021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5460023" cy="3736731"/>
          </a:xfrm>
          <a:prstGeom prst="rect">
            <a:avLst/>
          </a:prstGeom>
        </p:spPr>
      </p:pic>
      <p:sp>
        <p:nvSpPr>
          <p:cNvPr id="6" name="TextBox 5"/>
          <p:cNvSpPr txBox="1"/>
          <p:nvPr/>
        </p:nvSpPr>
        <p:spPr>
          <a:xfrm>
            <a:off x="5531688" y="-1"/>
            <a:ext cx="3250010" cy="923330"/>
          </a:xfrm>
          <a:prstGeom prst="rect">
            <a:avLst/>
          </a:prstGeom>
          <a:noFill/>
        </p:spPr>
        <p:txBody>
          <a:bodyPr wrap="square" rtlCol="0">
            <a:spAutoFit/>
          </a:bodyPr>
          <a:lstStyle/>
          <a:p>
            <a:r>
              <a:rPr lang="en-US" dirty="0"/>
              <a:t> </a:t>
            </a:r>
            <a:r>
              <a:rPr lang="en-US" sz="1200" dirty="0">
                <a:latin typeface="Narkisim" panose="020E0502050101010101" pitchFamily="34" charset="-79"/>
                <a:cs typeface="Narkisim" panose="020E0502050101010101" pitchFamily="34" charset="-79"/>
              </a:rPr>
              <a:t>Court ladies adorning their hair with flowers(detail)</a:t>
            </a:r>
          </a:p>
          <a:p>
            <a:r>
              <a:rPr lang="en-US" sz="1200" dirty="0" smtClean="0">
                <a:latin typeface="Narkisim" panose="020E0502050101010101" pitchFamily="34" charset="-79"/>
                <a:cs typeface="Narkisim" panose="020E0502050101010101" pitchFamily="34" charset="-79"/>
              </a:rPr>
              <a:t>  </a:t>
            </a:r>
            <a:r>
              <a:rPr lang="en-US" sz="1200" dirty="0">
                <a:latin typeface="Narkisim" panose="020E0502050101010101" pitchFamily="34" charset="-79"/>
                <a:cs typeface="Narkisim" panose="020E0502050101010101" pitchFamily="34" charset="-79"/>
              </a:rPr>
              <a:t>Tang </a:t>
            </a:r>
            <a:r>
              <a:rPr lang="en-US" sz="1200" dirty="0" smtClean="0">
                <a:latin typeface="Narkisim" panose="020E0502050101010101" pitchFamily="34" charset="-79"/>
                <a:cs typeface="Narkisim" panose="020E0502050101010101" pitchFamily="34" charset="-79"/>
              </a:rPr>
              <a:t>Dynasty (618-906 CE)</a:t>
            </a:r>
            <a:endParaRPr lang="en-US" sz="1200" dirty="0">
              <a:latin typeface="Narkisim" panose="020E0502050101010101" pitchFamily="34" charset="-79"/>
              <a:cs typeface="Narkisim" panose="020E0502050101010101" pitchFamily="34" charset="-79"/>
            </a:endParaRPr>
          </a:p>
          <a:p>
            <a:r>
              <a:rPr lang="en-US" sz="1200" dirty="0" smtClean="0">
                <a:latin typeface="Narkisim" panose="020E0502050101010101" pitchFamily="34" charset="-79"/>
                <a:cs typeface="Narkisim" panose="020E0502050101010101" pitchFamily="34" charset="-79"/>
              </a:rPr>
              <a:t>  Zhou </a:t>
            </a:r>
            <a:r>
              <a:rPr lang="en-US" sz="1200" dirty="0">
                <a:latin typeface="Narkisim" panose="020E0502050101010101" pitchFamily="34" charset="-79"/>
                <a:cs typeface="Narkisim" panose="020E0502050101010101" pitchFamily="34" charset="-79"/>
              </a:rPr>
              <a:t>Fang</a:t>
            </a:r>
          </a:p>
          <a:p>
            <a:r>
              <a:rPr lang="en-US" sz="1200" dirty="0" smtClean="0">
                <a:latin typeface="Narkisim" panose="020E0502050101010101" pitchFamily="34" charset="-79"/>
                <a:cs typeface="Narkisim" panose="020E0502050101010101" pitchFamily="34" charset="-79"/>
              </a:rPr>
              <a:t>  </a:t>
            </a:r>
            <a:r>
              <a:rPr lang="en-US" sz="1200" dirty="0">
                <a:latin typeface="Narkisim" panose="020E0502050101010101" pitchFamily="34" charset="-79"/>
                <a:cs typeface="Narkisim" panose="020E0502050101010101" pitchFamily="34" charset="-79"/>
              </a:rPr>
              <a:t>Ink and color on </a:t>
            </a:r>
            <a:r>
              <a:rPr lang="en-US" sz="1200" dirty="0" smtClean="0">
                <a:latin typeface="Narkisim" panose="020E0502050101010101" pitchFamily="34" charset="-79"/>
                <a:cs typeface="Narkisim" panose="020E0502050101010101" pitchFamily="34" charset="-79"/>
              </a:rPr>
              <a:t>silk</a:t>
            </a:r>
            <a:endParaRPr lang="en-US" sz="1200" dirty="0">
              <a:latin typeface="Narkisim" panose="020E0502050101010101" pitchFamily="34" charset="-79"/>
              <a:cs typeface="Narkisim" panose="020E0502050101010101" pitchFamily="34" charset="-79"/>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7" t="-14901" r="82933" b="14901"/>
          <a:stretch/>
        </p:blipFill>
        <p:spPr bwMode="auto">
          <a:xfrm>
            <a:off x="3459246" y="2927995"/>
            <a:ext cx="8644128" cy="385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21553" y="5705348"/>
            <a:ext cx="2250831" cy="1015663"/>
          </a:xfrm>
          <a:prstGeom prst="rect">
            <a:avLst/>
          </a:prstGeom>
          <a:noFill/>
        </p:spPr>
        <p:txBody>
          <a:bodyPr wrap="square" rtlCol="0">
            <a:spAutoFit/>
          </a:bodyPr>
          <a:lstStyle/>
          <a:p>
            <a:pPr fontAlgn="t"/>
            <a:r>
              <a:rPr lang="en-US" sz="1200" b="1" dirty="0">
                <a:latin typeface="Narkisim" panose="020E0502050101010101" pitchFamily="34" charset="-79"/>
                <a:cs typeface="Narkisim" panose="020E0502050101010101" pitchFamily="34" charset="-79"/>
              </a:rPr>
              <a:t>Admonitions of the Instructress to the Court Ladies (</a:t>
            </a:r>
            <a:r>
              <a:rPr lang="ja-JP" altLang="en-US" sz="1200" b="1" dirty="0">
                <a:latin typeface="Narkisim" panose="020E0502050101010101" pitchFamily="34" charset="-79"/>
                <a:cs typeface="Narkisim" panose="020E0502050101010101" pitchFamily="34" charset="-79"/>
              </a:rPr>
              <a:t>女史箴圖</a:t>
            </a:r>
            <a:r>
              <a:rPr lang="en-US" altLang="ja-JP" sz="1200" b="1" dirty="0">
                <a:latin typeface="Narkisim" panose="020E0502050101010101" pitchFamily="34" charset="-79"/>
                <a:cs typeface="Narkisim" panose="020E0502050101010101" pitchFamily="34" charset="-79"/>
              </a:rPr>
              <a:t>)</a:t>
            </a:r>
            <a:endParaRPr lang="ja-JP" altLang="en-US" sz="1200" dirty="0">
              <a:latin typeface="Narkisim" panose="020E0502050101010101" pitchFamily="34" charset="-79"/>
              <a:cs typeface="Narkisim" panose="020E0502050101010101" pitchFamily="34" charset="-79"/>
            </a:endParaRPr>
          </a:p>
          <a:p>
            <a:pPr fontAlgn="t"/>
            <a:r>
              <a:rPr lang="en-US" sz="1200" dirty="0">
                <a:latin typeface="Narkisim" panose="020E0502050101010101" pitchFamily="34" charset="-79"/>
                <a:cs typeface="Narkisim" panose="020E0502050101010101" pitchFamily="34" charset="-79"/>
              </a:rPr>
              <a:t>Attributed to </a:t>
            </a:r>
            <a:r>
              <a:rPr lang="en-US" sz="1200" dirty="0" err="1" smtClean="0">
                <a:latin typeface="Narkisim" panose="020E0502050101010101" pitchFamily="34" charset="-79"/>
                <a:cs typeface="Narkisim" panose="020E0502050101010101" pitchFamily="34" charset="-79"/>
              </a:rPr>
              <a:t>Gu</a:t>
            </a:r>
            <a:r>
              <a:rPr lang="en-US" sz="1200" dirty="0" smtClean="0">
                <a:latin typeface="Narkisim" panose="020E0502050101010101" pitchFamily="34" charset="-79"/>
                <a:cs typeface="Narkisim" panose="020E0502050101010101" pitchFamily="34" charset="-79"/>
              </a:rPr>
              <a:t> </a:t>
            </a:r>
            <a:r>
              <a:rPr lang="en-US" sz="1200" dirty="0" err="1" smtClean="0">
                <a:latin typeface="Narkisim" panose="020E0502050101010101" pitchFamily="34" charset="-79"/>
                <a:cs typeface="Narkisim" panose="020E0502050101010101" pitchFamily="34" charset="-79"/>
              </a:rPr>
              <a:t>Kahzi</a:t>
            </a:r>
            <a:r>
              <a:rPr lang="en-US" sz="1200" dirty="0" smtClean="0">
                <a:latin typeface="Narkisim" panose="020E0502050101010101" pitchFamily="34" charset="-79"/>
                <a:cs typeface="Narkisim" panose="020E0502050101010101" pitchFamily="34" charset="-79"/>
              </a:rPr>
              <a:t> (345-406)</a:t>
            </a:r>
            <a:r>
              <a:rPr lang="en-US" altLang="ja-JP" sz="1200" dirty="0" smtClean="0">
                <a:latin typeface="Narkisim" panose="020E0502050101010101" pitchFamily="34" charset="-79"/>
                <a:cs typeface="Narkisim" panose="020E0502050101010101" pitchFamily="34" charset="-79"/>
              </a:rPr>
              <a:t>, </a:t>
            </a:r>
            <a:r>
              <a:rPr lang="en-US" sz="1200" dirty="0">
                <a:latin typeface="Narkisim" panose="020E0502050101010101" pitchFamily="34" charset="-79"/>
                <a:cs typeface="Narkisim" panose="020E0502050101010101" pitchFamily="34" charset="-79"/>
              </a:rPr>
              <a:t/>
            </a:r>
            <a:br>
              <a:rPr lang="en-US" sz="1200" dirty="0">
                <a:latin typeface="Narkisim" panose="020E0502050101010101" pitchFamily="34" charset="-79"/>
                <a:cs typeface="Narkisim" panose="020E0502050101010101" pitchFamily="34" charset="-79"/>
              </a:rPr>
            </a:br>
            <a:endParaRPr lang="en-US" sz="1200" dirty="0">
              <a:latin typeface="Narkisim" panose="020E0502050101010101" pitchFamily="34" charset="-79"/>
              <a:cs typeface="Narkisim" panose="020E0502050101010101" pitchFamily="34" charset="-79"/>
            </a:endParaRPr>
          </a:p>
          <a:p>
            <a:pPr fontAlgn="t"/>
            <a:r>
              <a:rPr lang="en-US" sz="1200" dirty="0" err="1">
                <a:latin typeface="Narkisim" panose="020E0502050101010101" pitchFamily="34" charset="-79"/>
                <a:cs typeface="Narkisim" panose="020E0502050101010101" pitchFamily="34" charset="-79"/>
              </a:rPr>
              <a:t>Handscroll</a:t>
            </a:r>
            <a:r>
              <a:rPr lang="en-US" sz="1200" dirty="0">
                <a:latin typeface="Narkisim" panose="020E0502050101010101" pitchFamily="34" charset="-79"/>
                <a:cs typeface="Narkisim" panose="020E0502050101010101" pitchFamily="34" charset="-79"/>
              </a:rPr>
              <a:t>, ink and colors on silk</a:t>
            </a:r>
          </a:p>
        </p:txBody>
      </p:sp>
      <p:sp>
        <p:nvSpPr>
          <p:cNvPr id="3" name="TextBox 2"/>
          <p:cNvSpPr txBox="1"/>
          <p:nvPr/>
        </p:nvSpPr>
        <p:spPr>
          <a:xfrm>
            <a:off x="6242538" y="1723292"/>
            <a:ext cx="5609493" cy="1384995"/>
          </a:xfrm>
          <a:prstGeom prst="rect">
            <a:avLst/>
          </a:prstGeom>
          <a:noFill/>
        </p:spPr>
        <p:txBody>
          <a:bodyPr wrap="square" rtlCol="0">
            <a:spAutoFit/>
          </a:bodyPr>
          <a:lstStyle/>
          <a:p>
            <a:r>
              <a:rPr lang="en-US" sz="2800" dirty="0" smtClean="0">
                <a:latin typeface="Narkisim" panose="020E0502050101010101" pitchFamily="34" charset="-79"/>
                <a:cs typeface="Narkisim" panose="020E0502050101010101" pitchFamily="34" charset="-79"/>
              </a:rPr>
              <a:t>What Differences do you notice in clothing and hair styles between the two paintings?  What is the same?</a:t>
            </a:r>
            <a:endParaRPr lang="en-US" sz="2800"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3797056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39" y="0"/>
            <a:ext cx="10656278" cy="685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482755" y="430823"/>
            <a:ext cx="448408" cy="6494085"/>
          </a:xfrm>
          <a:prstGeom prst="rect">
            <a:avLst/>
          </a:prstGeom>
          <a:noFill/>
        </p:spPr>
        <p:txBody>
          <a:bodyPr wrap="square" rtlCol="0">
            <a:spAutoFit/>
          </a:bodyPr>
          <a:lstStyle/>
          <a:p>
            <a:pPr algn="ctr"/>
            <a:r>
              <a:rPr lang="en-US" dirty="0" smtClean="0">
                <a:latin typeface="Narkisim" panose="020E0502050101010101" pitchFamily="34" charset="-79"/>
                <a:cs typeface="Narkisim" panose="020E0502050101010101" pitchFamily="34" charset="-79"/>
              </a:rPr>
              <a:t>P</a:t>
            </a:r>
          </a:p>
          <a:p>
            <a:pPr algn="ctr"/>
            <a:r>
              <a:rPr lang="en-US" dirty="0">
                <a:latin typeface="Narkisim" panose="020E0502050101010101" pitchFamily="34" charset="-79"/>
                <a:cs typeface="Narkisim" panose="020E0502050101010101" pitchFamily="34" charset="-79"/>
              </a:rPr>
              <a:t>o</a:t>
            </a:r>
            <a:endParaRPr lang="en-US" dirty="0" smtClean="0">
              <a:latin typeface="Narkisim" panose="020E0502050101010101" pitchFamily="34" charset="-79"/>
              <a:cs typeface="Narkisim" panose="020E0502050101010101" pitchFamily="34" charset="-79"/>
            </a:endParaRPr>
          </a:p>
          <a:p>
            <a:pPr algn="ctr"/>
            <a:r>
              <a:rPr lang="en-US" dirty="0">
                <a:latin typeface="Narkisim" panose="020E0502050101010101" pitchFamily="34" charset="-79"/>
                <a:cs typeface="Narkisim" panose="020E0502050101010101" pitchFamily="34" charset="-79"/>
              </a:rPr>
              <a:t>e</a:t>
            </a:r>
            <a:endParaRPr lang="en-US" dirty="0" smtClean="0">
              <a:latin typeface="Narkisim" panose="020E0502050101010101" pitchFamily="34" charset="-79"/>
              <a:cs typeface="Narkisim" panose="020E0502050101010101" pitchFamily="34" charset="-79"/>
            </a:endParaRPr>
          </a:p>
          <a:p>
            <a:pPr algn="ctr"/>
            <a:r>
              <a:rPr lang="en-US" dirty="0">
                <a:latin typeface="Narkisim" panose="020E0502050101010101" pitchFamily="34" charset="-79"/>
                <a:cs typeface="Narkisim" panose="020E0502050101010101" pitchFamily="34" charset="-79"/>
              </a:rPr>
              <a:t>t</a:t>
            </a:r>
            <a:endParaRPr lang="en-US" dirty="0" smtClean="0">
              <a:latin typeface="Narkisim" panose="020E0502050101010101" pitchFamily="34" charset="-79"/>
              <a:cs typeface="Narkisim" panose="020E0502050101010101" pitchFamily="34" charset="-79"/>
            </a:endParaRPr>
          </a:p>
          <a:p>
            <a:pPr algn="ctr"/>
            <a:endParaRPr lang="en-US" dirty="0">
              <a:latin typeface="Narkisim" panose="020E0502050101010101" pitchFamily="34" charset="-79"/>
              <a:cs typeface="Narkisim" panose="020E0502050101010101" pitchFamily="34" charset="-79"/>
            </a:endParaRPr>
          </a:p>
          <a:p>
            <a:pPr algn="ctr"/>
            <a:r>
              <a:rPr lang="en-US" dirty="0" smtClean="0">
                <a:latin typeface="Narkisim" panose="020E0502050101010101" pitchFamily="34" charset="-79"/>
                <a:cs typeface="Narkisim" panose="020E0502050101010101" pitchFamily="34" charset="-79"/>
              </a:rPr>
              <a:t>On</a:t>
            </a:r>
          </a:p>
          <a:p>
            <a:pPr algn="ctr"/>
            <a:endParaRPr lang="en-US" dirty="0" smtClean="0">
              <a:latin typeface="Narkisim" panose="020E0502050101010101" pitchFamily="34" charset="-79"/>
              <a:cs typeface="Narkisim" panose="020E0502050101010101" pitchFamily="34" charset="-79"/>
            </a:endParaRPr>
          </a:p>
          <a:p>
            <a:pPr algn="ctr"/>
            <a:r>
              <a:rPr lang="en-US" dirty="0" smtClean="0">
                <a:latin typeface="Narkisim" panose="020E0502050101010101" pitchFamily="34" charset="-79"/>
                <a:cs typeface="Narkisim" panose="020E0502050101010101" pitchFamily="34" charset="-79"/>
              </a:rPr>
              <a:t>A</a:t>
            </a:r>
          </a:p>
          <a:p>
            <a:pPr algn="ctr"/>
            <a:endParaRPr lang="en-US" dirty="0">
              <a:latin typeface="Narkisim" panose="020E0502050101010101" pitchFamily="34" charset="-79"/>
              <a:cs typeface="Narkisim" panose="020E0502050101010101" pitchFamily="34" charset="-79"/>
            </a:endParaRPr>
          </a:p>
          <a:p>
            <a:pPr algn="ctr"/>
            <a:r>
              <a:rPr lang="en-US" dirty="0" smtClean="0">
                <a:latin typeface="Narkisim" panose="020E0502050101010101" pitchFamily="34" charset="-79"/>
                <a:cs typeface="Narkisim" panose="020E0502050101010101" pitchFamily="34" charset="-79"/>
              </a:rPr>
              <a:t>Mo</a:t>
            </a:r>
          </a:p>
          <a:p>
            <a:pPr algn="ctr"/>
            <a:r>
              <a:rPr lang="en-US" dirty="0">
                <a:latin typeface="Narkisim" panose="020E0502050101010101" pitchFamily="34" charset="-79"/>
                <a:cs typeface="Narkisim" panose="020E0502050101010101" pitchFamily="34" charset="-79"/>
              </a:rPr>
              <a:t>u</a:t>
            </a:r>
            <a:endParaRPr lang="en-US" dirty="0" smtClean="0">
              <a:latin typeface="Narkisim" panose="020E0502050101010101" pitchFamily="34" charset="-79"/>
              <a:cs typeface="Narkisim" panose="020E0502050101010101" pitchFamily="34" charset="-79"/>
            </a:endParaRPr>
          </a:p>
          <a:p>
            <a:pPr algn="ctr"/>
            <a:r>
              <a:rPr lang="en-US" dirty="0">
                <a:latin typeface="Narkisim" panose="020E0502050101010101" pitchFamily="34" charset="-79"/>
                <a:cs typeface="Narkisim" panose="020E0502050101010101" pitchFamily="34" charset="-79"/>
              </a:rPr>
              <a:t>n</a:t>
            </a:r>
            <a:endParaRPr lang="en-US" dirty="0" smtClean="0">
              <a:latin typeface="Narkisim" panose="020E0502050101010101" pitchFamily="34" charset="-79"/>
              <a:cs typeface="Narkisim" panose="020E0502050101010101" pitchFamily="34" charset="-79"/>
            </a:endParaRPr>
          </a:p>
          <a:p>
            <a:pPr algn="ctr"/>
            <a:r>
              <a:rPr lang="en-US" dirty="0">
                <a:latin typeface="Narkisim" panose="020E0502050101010101" pitchFamily="34" charset="-79"/>
                <a:cs typeface="Narkisim" panose="020E0502050101010101" pitchFamily="34" charset="-79"/>
              </a:rPr>
              <a:t>t</a:t>
            </a:r>
            <a:endParaRPr lang="en-US" dirty="0" smtClean="0">
              <a:latin typeface="Narkisim" panose="020E0502050101010101" pitchFamily="34" charset="-79"/>
              <a:cs typeface="Narkisim" panose="020E0502050101010101" pitchFamily="34" charset="-79"/>
            </a:endParaRPr>
          </a:p>
          <a:p>
            <a:pPr algn="ctr"/>
            <a:r>
              <a:rPr lang="en-US" dirty="0">
                <a:latin typeface="Narkisim" panose="020E0502050101010101" pitchFamily="34" charset="-79"/>
                <a:cs typeface="Narkisim" panose="020E0502050101010101" pitchFamily="34" charset="-79"/>
              </a:rPr>
              <a:t>a</a:t>
            </a:r>
            <a:endParaRPr lang="en-US" dirty="0" smtClean="0">
              <a:latin typeface="Narkisim" panose="020E0502050101010101" pitchFamily="34" charset="-79"/>
              <a:cs typeface="Narkisim" panose="020E0502050101010101" pitchFamily="34" charset="-79"/>
            </a:endParaRPr>
          </a:p>
          <a:p>
            <a:pPr algn="ctr"/>
            <a:r>
              <a:rPr lang="en-US" dirty="0">
                <a:latin typeface="Narkisim" panose="020E0502050101010101" pitchFamily="34" charset="-79"/>
                <a:cs typeface="Narkisim" panose="020E0502050101010101" pitchFamily="34" charset="-79"/>
              </a:rPr>
              <a:t>i</a:t>
            </a:r>
            <a:endParaRPr lang="en-US" dirty="0" smtClean="0">
              <a:latin typeface="Narkisim" panose="020E0502050101010101" pitchFamily="34" charset="-79"/>
              <a:cs typeface="Narkisim" panose="020E0502050101010101" pitchFamily="34" charset="-79"/>
            </a:endParaRPr>
          </a:p>
          <a:p>
            <a:pPr algn="ctr"/>
            <a:r>
              <a:rPr lang="en-US" dirty="0">
                <a:latin typeface="Narkisim" panose="020E0502050101010101" pitchFamily="34" charset="-79"/>
                <a:cs typeface="Narkisim" panose="020E0502050101010101" pitchFamily="34" charset="-79"/>
              </a:rPr>
              <a:t>n</a:t>
            </a:r>
            <a:endParaRPr lang="en-US" dirty="0" smtClean="0">
              <a:latin typeface="Narkisim" panose="020E0502050101010101" pitchFamily="34" charset="-79"/>
              <a:cs typeface="Narkisim" panose="020E0502050101010101" pitchFamily="34" charset="-79"/>
            </a:endParaRPr>
          </a:p>
          <a:p>
            <a:pPr algn="ctr"/>
            <a:endParaRPr lang="en-US" dirty="0">
              <a:latin typeface="Narkisim" panose="020E0502050101010101" pitchFamily="34" charset="-79"/>
              <a:cs typeface="Narkisim" panose="020E0502050101010101" pitchFamily="34" charset="-79"/>
            </a:endParaRPr>
          </a:p>
          <a:p>
            <a:pPr algn="ctr"/>
            <a:r>
              <a:rPr lang="en-US" dirty="0" smtClean="0">
                <a:latin typeface="Narkisim" panose="020E0502050101010101" pitchFamily="34" charset="-79"/>
                <a:cs typeface="Narkisim" panose="020E0502050101010101" pitchFamily="34" charset="-79"/>
              </a:rPr>
              <a:t>T</a:t>
            </a:r>
          </a:p>
          <a:p>
            <a:pPr algn="ctr"/>
            <a:r>
              <a:rPr lang="en-US" dirty="0">
                <a:latin typeface="Narkisim" panose="020E0502050101010101" pitchFamily="34" charset="-79"/>
                <a:cs typeface="Narkisim" panose="020E0502050101010101" pitchFamily="34" charset="-79"/>
              </a:rPr>
              <a:t>o</a:t>
            </a:r>
            <a:endParaRPr lang="en-US" dirty="0" smtClean="0">
              <a:latin typeface="Narkisim" panose="020E0502050101010101" pitchFamily="34" charset="-79"/>
              <a:cs typeface="Narkisim" panose="020E0502050101010101" pitchFamily="34" charset="-79"/>
            </a:endParaRPr>
          </a:p>
          <a:p>
            <a:pPr algn="ctr"/>
            <a:r>
              <a:rPr lang="en-US" dirty="0">
                <a:latin typeface="Narkisim" panose="020E0502050101010101" pitchFamily="34" charset="-79"/>
                <a:cs typeface="Narkisim" panose="020E0502050101010101" pitchFamily="34" charset="-79"/>
              </a:rPr>
              <a:t>p</a:t>
            </a:r>
            <a:endParaRPr lang="en-US" dirty="0" smtClean="0">
              <a:latin typeface="Narkisim" panose="020E0502050101010101" pitchFamily="34" charset="-79"/>
              <a:cs typeface="Narkisim" panose="020E0502050101010101" pitchFamily="34" charset="-79"/>
            </a:endParaRPr>
          </a:p>
          <a:p>
            <a:pPr algn="ctr"/>
            <a:endParaRPr lang="en-US" sz="2000" dirty="0" smtClean="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2190182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China				Shang Dynasty	</a:t>
            </a:r>
            <a:endParaRPr lang="en-US" dirty="0"/>
          </a:p>
        </p:txBody>
      </p:sp>
      <p:pic>
        <p:nvPicPr>
          <p:cNvPr id="1026" name="Picture 2" descr="http://www.chinahighlights.com/image/chinamap/ancient/map-people-republic-china1.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9915" y="1567121"/>
            <a:ext cx="5099479" cy="41499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rtsmia.org/art-of-asia/history/images/maps/china-shang-lar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508" y="1457496"/>
            <a:ext cx="4755292" cy="425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561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690" y="84468"/>
            <a:ext cx="3346269" cy="6582463"/>
          </a:xfrm>
          <a:prstGeom prst="rect">
            <a:avLst/>
          </a:prstGeom>
        </p:spPr>
      </p:pic>
      <p:pic>
        <p:nvPicPr>
          <p:cNvPr id="3" name="Picture 2"/>
          <p:cNvPicPr>
            <a:picLocks noChangeAspect="1"/>
          </p:cNvPicPr>
          <p:nvPr/>
        </p:nvPicPr>
        <p:blipFill>
          <a:blip r:embed="rId4"/>
          <a:stretch>
            <a:fillRect/>
          </a:stretch>
        </p:blipFill>
        <p:spPr>
          <a:xfrm>
            <a:off x="4184468" y="231593"/>
            <a:ext cx="7620000" cy="4095750"/>
          </a:xfrm>
          <a:prstGeom prst="rect">
            <a:avLst/>
          </a:prstGeom>
        </p:spPr>
      </p:pic>
      <p:sp>
        <p:nvSpPr>
          <p:cNvPr id="4" name="TextBox 3"/>
          <p:cNvSpPr txBox="1"/>
          <p:nvPr/>
        </p:nvSpPr>
        <p:spPr>
          <a:xfrm>
            <a:off x="3780692" y="4686300"/>
            <a:ext cx="8124093" cy="1323439"/>
          </a:xfrm>
          <a:prstGeom prst="rect">
            <a:avLst/>
          </a:prstGeom>
          <a:noFill/>
        </p:spPr>
        <p:txBody>
          <a:bodyPr wrap="square" rtlCol="0">
            <a:spAutoFit/>
          </a:bodyPr>
          <a:lstStyle/>
          <a:p>
            <a:r>
              <a:rPr lang="en-US" sz="3200" dirty="0" smtClean="0">
                <a:latin typeface="Narkisim" panose="020E0502050101010101" pitchFamily="34" charset="-79"/>
                <a:cs typeface="Narkisim" panose="020E0502050101010101" pitchFamily="34" charset="-79"/>
              </a:rPr>
              <a:t>Hands-On – Chinese Brush Painting &amp; Calligraphy</a:t>
            </a:r>
          </a:p>
          <a:p>
            <a:r>
              <a:rPr lang="en-US" sz="2400" dirty="0" smtClean="0">
                <a:latin typeface="Narkisim" panose="020E0502050101010101" pitchFamily="34" charset="-79"/>
                <a:cs typeface="Narkisim" panose="020E0502050101010101" pitchFamily="34" charset="-79"/>
              </a:rPr>
              <a:t>Ink Bamboo with Date and Chop</a:t>
            </a:r>
          </a:p>
          <a:p>
            <a:endParaRPr lang="en-US" sz="2400" dirty="0">
              <a:latin typeface="Narkisim" panose="020E0502050101010101" pitchFamily="34" charset="-79"/>
              <a:cs typeface="Narkisim" panose="020E0502050101010101" pitchFamily="34" charset="-79"/>
            </a:endParaRPr>
          </a:p>
        </p:txBody>
      </p:sp>
      <p:sp>
        <p:nvSpPr>
          <p:cNvPr id="5" name="TextBox 4"/>
          <p:cNvSpPr txBox="1"/>
          <p:nvPr/>
        </p:nvSpPr>
        <p:spPr>
          <a:xfrm>
            <a:off x="4325815" y="6009739"/>
            <a:ext cx="7156939" cy="369332"/>
          </a:xfrm>
          <a:prstGeom prst="rect">
            <a:avLst/>
          </a:prstGeom>
          <a:noFill/>
        </p:spPr>
        <p:txBody>
          <a:bodyPr wrap="square" rtlCol="0">
            <a:spAutoFit/>
          </a:bodyPr>
          <a:lstStyle/>
          <a:p>
            <a:r>
              <a:rPr lang="en-US" dirty="0">
                <a:latin typeface="Narkisim" panose="020E0502050101010101" pitchFamily="34" charset="-79"/>
                <a:cs typeface="Narkisim" panose="020E0502050101010101" pitchFamily="34" charset="-79"/>
              </a:rPr>
              <a:t>http://</a:t>
            </a:r>
            <a:r>
              <a:rPr lang="en-US" dirty="0">
                <a:latin typeface="Narkisim" panose="020E0502050101010101" pitchFamily="34" charset="-79"/>
                <a:cs typeface="Narkisim" panose="020E0502050101010101" pitchFamily="34" charset="-79"/>
                <a:hlinkClick r:id="rId5"/>
              </a:rPr>
              <a:t>www.youtube.com/watch?v=v527vJObd64</a:t>
            </a:r>
            <a:endParaRPr lang="en-US"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59436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875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780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730" y="1395413"/>
            <a:ext cx="5194300" cy="546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30" y="175641"/>
            <a:ext cx="374332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3296" y="5900928"/>
            <a:ext cx="4925568" cy="461665"/>
          </a:xfrm>
          <a:prstGeom prst="rect">
            <a:avLst/>
          </a:prstGeom>
          <a:noFill/>
        </p:spPr>
        <p:txBody>
          <a:bodyPr wrap="square" rtlCol="0">
            <a:spAutoFit/>
          </a:bodyPr>
          <a:lstStyle/>
          <a:p>
            <a:r>
              <a:rPr lang="en-US" sz="1200" dirty="0">
                <a:cs typeface="Narkisim"/>
              </a:rPr>
              <a:t>Figurines of maids with Painted Design. Unearthed from Tombs No.1 and </a:t>
            </a:r>
            <a:r>
              <a:rPr lang="en-US" sz="1200" dirty="0" smtClean="0">
                <a:cs typeface="Narkisim"/>
              </a:rPr>
              <a:t>No.3  Tomb of Lady Dai</a:t>
            </a:r>
            <a:endParaRPr lang="en-US" sz="1200" dirty="0">
              <a:cs typeface="Narkisim"/>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6006" y="175641"/>
            <a:ext cx="7033641"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67200" y="4126706"/>
            <a:ext cx="1316736" cy="830997"/>
          </a:xfrm>
          <a:prstGeom prst="rect">
            <a:avLst/>
          </a:prstGeom>
          <a:noFill/>
        </p:spPr>
        <p:txBody>
          <a:bodyPr wrap="square" rtlCol="0">
            <a:spAutoFit/>
          </a:bodyPr>
          <a:lstStyle/>
          <a:p>
            <a:r>
              <a:rPr lang="en-US" sz="1200" dirty="0">
                <a:cs typeface="Narkisim"/>
              </a:rPr>
              <a:t>Figurines of Musicians. Unearthed from Tomb No.1</a:t>
            </a:r>
          </a:p>
        </p:txBody>
      </p:sp>
    </p:spTree>
    <p:extLst>
      <p:ext uri="{BB962C8B-B14F-4D97-AF65-F5344CB8AC3E}">
        <p14:creationId xmlns:p14="http://schemas.microsoft.com/office/powerpoint/2010/main" val="8106573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880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565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5647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0005" y="102053"/>
            <a:ext cx="3346269" cy="6582463"/>
          </a:xfrm>
          <a:prstGeom prst="rect">
            <a:avLst/>
          </a:prstGeom>
        </p:spPr>
      </p:pic>
      <p:pic>
        <p:nvPicPr>
          <p:cNvPr id="3" name="Picture 2"/>
          <p:cNvPicPr>
            <a:picLocks noChangeAspect="1"/>
          </p:cNvPicPr>
          <p:nvPr/>
        </p:nvPicPr>
        <p:blipFill>
          <a:blip r:embed="rId4"/>
          <a:stretch>
            <a:fillRect/>
          </a:stretch>
        </p:blipFill>
        <p:spPr>
          <a:xfrm>
            <a:off x="4184468" y="231593"/>
            <a:ext cx="7620000" cy="4095750"/>
          </a:xfrm>
          <a:prstGeom prst="rect">
            <a:avLst/>
          </a:prstGeom>
        </p:spPr>
      </p:pic>
    </p:spTree>
    <p:extLst>
      <p:ext uri="{BB962C8B-B14F-4D97-AF65-F5344CB8AC3E}">
        <p14:creationId xmlns:p14="http://schemas.microsoft.com/office/powerpoint/2010/main" val="3266620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206"/>
            <a:ext cx="10515600" cy="915016"/>
          </a:xfrm>
        </p:spPr>
        <p:txBody>
          <a:bodyPr/>
          <a:lstStyle/>
          <a:p>
            <a:pPr algn="ctr"/>
            <a:r>
              <a:rPr lang="en-US" dirty="0" smtClean="0">
                <a:latin typeface="Narkisim" panose="020E0502050101010101" pitchFamily="34" charset="-79"/>
                <a:cs typeface="Narkisim" panose="020E0502050101010101" pitchFamily="34" charset="-79"/>
              </a:rPr>
              <a:t>Shang Dynasty c. 1600 – 1046 BCE</a:t>
            </a:r>
            <a:endParaRPr lang="en-US" dirty="0">
              <a:latin typeface="Narkisim" panose="020E0502050101010101" pitchFamily="34" charset="-79"/>
              <a:cs typeface="Narkisim" panose="020E0502050101010101" pitchFamily="34" charset="-79"/>
            </a:endParaRPr>
          </a:p>
        </p:txBody>
      </p:sp>
      <p:pic>
        <p:nvPicPr>
          <p:cNvPr id="2050" name="Picture 2" descr="http://114.255.205.171/Portals/AntiqueImages/t3_201109201052293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163" y="2290441"/>
            <a:ext cx="5679830" cy="3601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14932" y="5991540"/>
            <a:ext cx="5225143" cy="584775"/>
          </a:xfrm>
          <a:prstGeom prst="rect">
            <a:avLst/>
          </a:prstGeom>
          <a:noFill/>
        </p:spPr>
        <p:txBody>
          <a:bodyPr wrap="square" rtlCol="0">
            <a:spAutoFit/>
          </a:bodyPr>
          <a:lstStyle/>
          <a:p>
            <a:pPr algn="ctr"/>
            <a:r>
              <a:rPr lang="en-US" sz="1600" dirty="0">
                <a:latin typeface="Narkisim" panose="020E0502050101010101" pitchFamily="34" charset="-79"/>
                <a:cs typeface="Narkisim" panose="020E0502050101010101" pitchFamily="34" charset="-79"/>
              </a:rPr>
              <a:t>Oracle bone recording the invasion of the </a:t>
            </a:r>
            <a:r>
              <a:rPr lang="en-US" sz="1600" dirty="0" err="1">
                <a:latin typeface="Narkisim" panose="020E0502050101010101" pitchFamily="34" charset="-79"/>
                <a:cs typeface="Narkisim" panose="020E0502050101010101" pitchFamily="34" charset="-79"/>
              </a:rPr>
              <a:t>Tufang</a:t>
            </a:r>
            <a:r>
              <a:rPr lang="en-US" sz="1600" dirty="0">
                <a:latin typeface="Narkisim" panose="020E0502050101010101" pitchFamily="34" charset="-79"/>
                <a:cs typeface="Narkisim" panose="020E0502050101010101" pitchFamily="34" charset="-79"/>
              </a:rPr>
              <a:t> peoples </a:t>
            </a:r>
            <a:endParaRPr lang="en-US" sz="1600" dirty="0" smtClean="0">
              <a:latin typeface="Narkisim" panose="020E0502050101010101" pitchFamily="34" charset="-79"/>
              <a:cs typeface="Narkisim" panose="020E0502050101010101" pitchFamily="34" charset="-79"/>
            </a:endParaRPr>
          </a:p>
          <a:p>
            <a:pPr algn="ctr"/>
            <a:r>
              <a:rPr lang="en-US" sz="1600" dirty="0" smtClean="0">
                <a:latin typeface="Narkisim" panose="020E0502050101010101" pitchFamily="34" charset="-79"/>
                <a:cs typeface="Narkisim" panose="020E0502050101010101" pitchFamily="34" charset="-79"/>
              </a:rPr>
              <a:t>Shang（1600-1046 BCE）</a:t>
            </a:r>
            <a:endParaRPr lang="en-US" sz="1600" dirty="0">
              <a:latin typeface="Narkisim" panose="020E0502050101010101" pitchFamily="34" charset="-79"/>
              <a:cs typeface="Narkisim" panose="020E0502050101010101" pitchFamily="34" charset="-79"/>
            </a:endParaRPr>
          </a:p>
        </p:txBody>
      </p:sp>
      <p:pic>
        <p:nvPicPr>
          <p:cNvPr id="5" name="Picture 4" descr="Macintosh HD:Users:SSSCACAPPLE:Desktop:Art Lit images:Shang china:Shang oracle bone SFMAA B60M502.jpg"/>
          <p:cNvPicPr/>
          <p:nvPr/>
        </p:nvPicPr>
        <p:blipFill>
          <a:blip r:embed="rId4">
            <a:extLst>
              <a:ext uri="{28A0092B-C50C-407E-A947-70E740481C1C}">
                <a14:useLocalDpi xmlns:a14="http://schemas.microsoft.com/office/drawing/2010/main" val="0"/>
              </a:ext>
            </a:extLst>
          </a:blip>
          <a:srcRect/>
          <a:stretch>
            <a:fillRect/>
          </a:stretch>
        </p:blipFill>
        <p:spPr bwMode="auto">
          <a:xfrm>
            <a:off x="454711" y="1690687"/>
            <a:ext cx="5416731" cy="4201066"/>
          </a:xfrm>
          <a:prstGeom prst="rect">
            <a:avLst/>
          </a:prstGeom>
          <a:noFill/>
          <a:ln>
            <a:noFill/>
          </a:ln>
        </p:spPr>
      </p:pic>
      <p:sp>
        <p:nvSpPr>
          <p:cNvPr id="4" name="TextBox 3"/>
          <p:cNvSpPr txBox="1"/>
          <p:nvPr/>
        </p:nvSpPr>
        <p:spPr>
          <a:xfrm>
            <a:off x="485814" y="5991541"/>
            <a:ext cx="5150498" cy="584775"/>
          </a:xfrm>
          <a:prstGeom prst="rect">
            <a:avLst/>
          </a:prstGeom>
          <a:noFill/>
        </p:spPr>
        <p:txBody>
          <a:bodyPr wrap="square" rtlCol="0">
            <a:spAutoFit/>
          </a:bodyPr>
          <a:lstStyle/>
          <a:p>
            <a:pPr algn="ctr"/>
            <a:r>
              <a:rPr lang="en-US" sz="1600" dirty="0"/>
              <a:t>Oracle bone </a:t>
            </a:r>
            <a:r>
              <a:rPr lang="en-US" sz="1600" dirty="0" smtClean="0"/>
              <a:t>  Shang </a:t>
            </a:r>
            <a:r>
              <a:rPr lang="en-US" sz="1600" dirty="0"/>
              <a:t>approx. 1300-1050 BCE</a:t>
            </a:r>
          </a:p>
          <a:p>
            <a:pPr algn="ctr"/>
            <a:r>
              <a:rPr lang="en-US" sz="1600" dirty="0" smtClean="0"/>
              <a:t>   1 </a:t>
            </a:r>
            <a:r>
              <a:rPr lang="en-US" sz="1600" dirty="0"/>
              <a:t>1/8” x 6”</a:t>
            </a:r>
          </a:p>
        </p:txBody>
      </p:sp>
      <p:sp>
        <p:nvSpPr>
          <p:cNvPr id="6" name="TextBox 5"/>
          <p:cNvSpPr txBox="1"/>
          <p:nvPr/>
        </p:nvSpPr>
        <p:spPr>
          <a:xfrm>
            <a:off x="5871442" y="1149731"/>
            <a:ext cx="3840480" cy="707886"/>
          </a:xfrm>
          <a:prstGeom prst="rect">
            <a:avLst/>
          </a:prstGeom>
          <a:noFill/>
        </p:spPr>
        <p:txBody>
          <a:bodyPr wrap="square" rtlCol="0">
            <a:spAutoFit/>
          </a:bodyPr>
          <a:lstStyle/>
          <a:p>
            <a:pPr algn="ctr"/>
            <a:r>
              <a:rPr lang="en-US" sz="2000" dirty="0" smtClean="0">
                <a:latin typeface="Narkisim" panose="020E0502050101010101" pitchFamily="34" charset="-79"/>
                <a:cs typeface="Narkisim" panose="020E0502050101010101" pitchFamily="34" charset="-79"/>
              </a:rPr>
              <a:t>What animals do you think these bones came from?</a:t>
            </a:r>
            <a:endParaRPr lang="en-US" sz="2000" dirty="0">
              <a:latin typeface="Narkisim" panose="020E0502050101010101" pitchFamily="34" charset="-79"/>
              <a:cs typeface="Narkisim" panose="020E0502050101010101" pitchFamily="34" charset="-79"/>
            </a:endParaRPr>
          </a:p>
        </p:txBody>
      </p:sp>
      <p:sp>
        <p:nvSpPr>
          <p:cNvPr id="7" name="TextBox 6"/>
          <p:cNvSpPr txBox="1"/>
          <p:nvPr/>
        </p:nvSpPr>
        <p:spPr>
          <a:xfrm>
            <a:off x="1654629" y="1921554"/>
            <a:ext cx="2812868" cy="368887"/>
          </a:xfrm>
          <a:prstGeom prst="rect">
            <a:avLst/>
          </a:prstGeom>
          <a:noFill/>
        </p:spPr>
        <p:txBody>
          <a:bodyPr wrap="square" rtlCol="0">
            <a:spAutoFit/>
          </a:bodyPr>
          <a:lstStyle/>
          <a:p>
            <a:r>
              <a:rPr lang="en-US" dirty="0" smtClean="0">
                <a:solidFill>
                  <a:schemeClr val="bg1"/>
                </a:solidFill>
              </a:rPr>
              <a:t>Cattle bone/scapula</a:t>
            </a:r>
            <a:endParaRPr lang="en-US" dirty="0">
              <a:solidFill>
                <a:schemeClr val="bg1"/>
              </a:solidFill>
            </a:endParaRPr>
          </a:p>
        </p:txBody>
      </p:sp>
      <p:sp>
        <p:nvSpPr>
          <p:cNvPr id="8" name="TextBox 7"/>
          <p:cNvSpPr txBox="1"/>
          <p:nvPr/>
        </p:nvSpPr>
        <p:spPr>
          <a:xfrm>
            <a:off x="9292046" y="1792334"/>
            <a:ext cx="1680754" cy="369332"/>
          </a:xfrm>
          <a:prstGeom prst="rect">
            <a:avLst/>
          </a:prstGeom>
          <a:noFill/>
        </p:spPr>
        <p:txBody>
          <a:bodyPr wrap="square" rtlCol="0">
            <a:spAutoFit/>
          </a:bodyPr>
          <a:lstStyle/>
          <a:p>
            <a:r>
              <a:rPr lang="en-US" dirty="0" smtClean="0"/>
              <a:t>Turtle Plastron</a:t>
            </a:r>
            <a:endParaRPr lang="en-US" dirty="0"/>
          </a:p>
        </p:txBody>
      </p:sp>
    </p:spTree>
    <p:extLst>
      <p:ext uri="{BB962C8B-B14F-4D97-AF65-F5344CB8AC3E}">
        <p14:creationId xmlns:p14="http://schemas.microsoft.com/office/powerpoint/2010/main" val="7683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4843" y="94056"/>
            <a:ext cx="6278880" cy="584775"/>
          </a:xfrm>
          <a:prstGeom prst="rect">
            <a:avLst/>
          </a:prstGeom>
          <a:noFill/>
        </p:spPr>
        <p:txBody>
          <a:bodyPr wrap="square" rtlCol="0">
            <a:spAutoFit/>
          </a:bodyPr>
          <a:lstStyle/>
          <a:p>
            <a:r>
              <a:rPr lang="en-US" sz="3200" dirty="0" smtClean="0">
                <a:latin typeface="Narkisim" panose="020E0502050101010101" pitchFamily="34" charset="-79"/>
                <a:cs typeface="Narkisim" panose="020E0502050101010101" pitchFamily="34" charset="-79"/>
              </a:rPr>
              <a:t>Shang </a:t>
            </a:r>
            <a:r>
              <a:rPr lang="en-US" sz="3200" dirty="0" err="1" smtClean="0">
                <a:latin typeface="Narkisim" panose="020E0502050101010101" pitchFamily="34" charset="-79"/>
                <a:cs typeface="Narkisim" panose="020E0502050101010101" pitchFamily="34" charset="-79"/>
              </a:rPr>
              <a:t>Dynastry</a:t>
            </a:r>
            <a:r>
              <a:rPr lang="en-US" sz="3200" dirty="0" smtClean="0">
                <a:latin typeface="Narkisim" panose="020E0502050101010101" pitchFamily="34" charset="-79"/>
                <a:cs typeface="Narkisim" panose="020E0502050101010101" pitchFamily="34" charset="-79"/>
              </a:rPr>
              <a:t> – China’s Bronze Age</a:t>
            </a:r>
            <a:endParaRPr lang="en-US" sz="3200" dirty="0">
              <a:latin typeface="Narkisim" panose="020E0502050101010101" pitchFamily="34" charset="-79"/>
              <a:cs typeface="Narkisim" panose="020E0502050101010101" pitchFamily="34" charset="-79"/>
            </a:endParaRPr>
          </a:p>
        </p:txBody>
      </p:sp>
      <p:sp>
        <p:nvSpPr>
          <p:cNvPr id="5" name="TextBox 4"/>
          <p:cNvSpPr txBox="1"/>
          <p:nvPr/>
        </p:nvSpPr>
        <p:spPr>
          <a:xfrm>
            <a:off x="3473777" y="678831"/>
            <a:ext cx="7758259" cy="2215991"/>
          </a:xfrm>
          <a:prstGeom prst="rect">
            <a:avLst/>
          </a:prstGeom>
          <a:noFill/>
        </p:spPr>
        <p:txBody>
          <a:bodyPr wrap="square" rtlCol="0">
            <a:spAutoFit/>
          </a:bodyPr>
          <a:lstStyle/>
          <a:p>
            <a:r>
              <a:rPr lang="en-US" sz="2000" dirty="0" smtClean="0">
                <a:latin typeface="Narkisim" panose="020E0502050101010101" pitchFamily="34" charset="-79"/>
                <a:cs typeface="Narkisim" panose="020E0502050101010101" pitchFamily="34" charset="-79"/>
              </a:rPr>
              <a:t>Chinese </a:t>
            </a:r>
            <a:r>
              <a:rPr lang="en-US" sz="2000" dirty="0">
                <a:latin typeface="Narkisim" panose="020E0502050101010101" pitchFamily="34" charset="-79"/>
                <a:cs typeface="Narkisim" panose="020E0502050101010101" pitchFamily="34" charset="-79"/>
              </a:rPr>
              <a:t>bronze artifacts generally </a:t>
            </a:r>
            <a:r>
              <a:rPr lang="en-US" sz="2000" dirty="0" smtClean="0">
                <a:latin typeface="Narkisim" panose="020E0502050101010101" pitchFamily="34" charset="-79"/>
                <a:cs typeface="Narkisim" panose="020E0502050101010101" pitchFamily="34" charset="-79"/>
              </a:rPr>
              <a:t>are:-</a:t>
            </a:r>
          </a:p>
          <a:p>
            <a:pPr marL="342900" indent="-342900">
              <a:buAutoNum type="arabicParenR"/>
            </a:pPr>
            <a:r>
              <a:rPr lang="en-US" sz="2000" dirty="0" smtClean="0">
                <a:latin typeface="Narkisim" panose="020E0502050101010101" pitchFamily="34" charset="-79"/>
                <a:cs typeface="Narkisim" panose="020E0502050101010101" pitchFamily="34" charset="-79"/>
              </a:rPr>
              <a:t>utilitarian</a:t>
            </a:r>
            <a:r>
              <a:rPr lang="en-US" sz="2000" dirty="0">
                <a:latin typeface="Narkisim" panose="020E0502050101010101" pitchFamily="34" charset="-79"/>
                <a:cs typeface="Narkisim" panose="020E0502050101010101" pitchFamily="34" charset="-79"/>
              </a:rPr>
              <a:t>, like spear </a:t>
            </a:r>
            <a:r>
              <a:rPr lang="en-US" sz="2000" dirty="0" smtClean="0">
                <a:latin typeface="Narkisim" panose="020E0502050101010101" pitchFamily="34" charset="-79"/>
                <a:cs typeface="Narkisim" panose="020E0502050101010101" pitchFamily="34" charset="-79"/>
              </a:rPr>
              <a:t>points, tools </a:t>
            </a:r>
            <a:r>
              <a:rPr lang="en-US" sz="2000" dirty="0">
                <a:latin typeface="Narkisim" panose="020E0502050101010101" pitchFamily="34" charset="-79"/>
                <a:cs typeface="Narkisim" panose="020E0502050101010101" pitchFamily="34" charset="-79"/>
              </a:rPr>
              <a:t>or adze heads, </a:t>
            </a:r>
            <a:endParaRPr lang="en-US" sz="2000" dirty="0" smtClean="0">
              <a:latin typeface="Narkisim" panose="020E0502050101010101" pitchFamily="34" charset="-79"/>
              <a:cs typeface="Narkisim" panose="020E0502050101010101" pitchFamily="34" charset="-79"/>
            </a:endParaRPr>
          </a:p>
          <a:p>
            <a:pPr marL="342900" indent="-342900">
              <a:buAutoNum type="arabicParenR"/>
            </a:pPr>
            <a:r>
              <a:rPr lang="en-US" sz="2000" dirty="0" smtClean="0">
                <a:latin typeface="Narkisim" panose="020E0502050101010101" pitchFamily="34" charset="-79"/>
                <a:cs typeface="Narkisim" panose="020E0502050101010101" pitchFamily="34" charset="-79"/>
              </a:rPr>
              <a:t>"ritual </a:t>
            </a:r>
            <a:r>
              <a:rPr lang="en-US" sz="2000" dirty="0">
                <a:latin typeface="Narkisim" panose="020E0502050101010101" pitchFamily="34" charset="-79"/>
                <a:cs typeface="Narkisim" panose="020E0502050101010101" pitchFamily="34" charset="-79"/>
              </a:rPr>
              <a:t>bronzes", which are more elaborate versions in precious materials of everyday vessels</a:t>
            </a:r>
            <a:r>
              <a:rPr lang="en-US" sz="2000" dirty="0" smtClean="0">
                <a:latin typeface="Narkisim" panose="020E0502050101010101" pitchFamily="34" charset="-79"/>
                <a:cs typeface="Narkisim" panose="020E0502050101010101" pitchFamily="34" charset="-79"/>
              </a:rPr>
              <a:t>, tools and </a:t>
            </a:r>
            <a:r>
              <a:rPr lang="en-US" sz="2000" dirty="0">
                <a:latin typeface="Narkisim" panose="020E0502050101010101" pitchFamily="34" charset="-79"/>
                <a:cs typeface="Narkisim" panose="020E0502050101010101" pitchFamily="34" charset="-79"/>
              </a:rPr>
              <a:t>weapons. </a:t>
            </a:r>
            <a:endParaRPr lang="en-US" sz="2000" dirty="0" smtClean="0">
              <a:latin typeface="Narkisim" panose="020E0502050101010101" pitchFamily="34" charset="-79"/>
              <a:cs typeface="Narkisim" panose="020E0502050101010101" pitchFamily="34" charset="-79"/>
            </a:endParaRPr>
          </a:p>
          <a:p>
            <a:pPr marL="342900" indent="-342900">
              <a:buAutoNum type="arabicParenR"/>
            </a:pPr>
            <a:r>
              <a:rPr lang="en-US" sz="2000" dirty="0" smtClean="0">
                <a:latin typeface="Narkisim" panose="020E0502050101010101" pitchFamily="34" charset="-79"/>
                <a:cs typeface="Narkisim" panose="020E0502050101010101" pitchFamily="34" charset="-79"/>
              </a:rPr>
              <a:t>Ding (food vessels) could also show political control of areas, who ever possessed the regional ding was the ruler.</a:t>
            </a:r>
          </a:p>
          <a:p>
            <a:endParaRPr lang="en-US" dirty="0">
              <a:latin typeface="Narkisim" panose="020E0502050101010101" pitchFamily="34" charset="-79"/>
              <a:cs typeface="Narkisim" panose="020E0502050101010101" pitchFamily="34" charset="-79"/>
            </a:endParaRPr>
          </a:p>
        </p:txBody>
      </p:sp>
      <p:pic>
        <p:nvPicPr>
          <p:cNvPr id="7" name="Picture 6" descr="Macintosh HD:Users:SSSCACAPPLE:Desktop:Art Lit images:Gu vase SFMAA B60B777.jpg"/>
          <p:cNvPicPr/>
          <p:nvPr/>
        </p:nvPicPr>
        <p:blipFill rotWithShape="1">
          <a:blip r:embed="rId3" cstate="print">
            <a:extLst>
              <a:ext uri="{28A0092B-C50C-407E-A947-70E740481C1C}">
                <a14:useLocalDpi xmlns:a14="http://schemas.microsoft.com/office/drawing/2010/main" val="0"/>
              </a:ext>
            </a:extLst>
          </a:blip>
          <a:srcRect l="16293" r="16473"/>
          <a:stretch/>
        </p:blipFill>
        <p:spPr bwMode="auto">
          <a:xfrm>
            <a:off x="518474" y="0"/>
            <a:ext cx="2328421" cy="3044858"/>
          </a:xfrm>
          <a:prstGeom prst="rect">
            <a:avLst/>
          </a:prstGeom>
          <a:noFill/>
          <a:ln>
            <a:noFill/>
          </a:ln>
        </p:spPr>
      </p:pic>
      <p:pic>
        <p:nvPicPr>
          <p:cNvPr id="8" name="Picture 7" descr="Macintosh HD:Users:SSSCACAPPLE:Desktop:Art Lit images:ding vessel SFMAA B60B755.jpg"/>
          <p:cNvPicPr/>
          <p:nvPr/>
        </p:nvPicPr>
        <p:blipFill rotWithShape="1">
          <a:blip r:embed="rId4" cstate="print">
            <a:extLst>
              <a:ext uri="{28A0092B-C50C-407E-A947-70E740481C1C}">
                <a14:useLocalDpi xmlns:a14="http://schemas.microsoft.com/office/drawing/2010/main" val="0"/>
              </a:ext>
            </a:extLst>
          </a:blip>
          <a:srcRect l="13646" r="14503"/>
          <a:stretch/>
        </p:blipFill>
        <p:spPr bwMode="auto">
          <a:xfrm>
            <a:off x="3582186" y="2733773"/>
            <a:ext cx="3770721" cy="3280527"/>
          </a:xfrm>
          <a:prstGeom prst="rect">
            <a:avLst/>
          </a:prstGeom>
          <a:noFill/>
          <a:ln>
            <a:noFill/>
          </a:ln>
        </p:spPr>
      </p:pic>
      <p:pic>
        <p:nvPicPr>
          <p:cNvPr id="9" name="Picture 8" descr="Macintosh HD:Users:SSSCACAPPLE:Desktop:Art Lit images:fangding vessel SFMAA B60B39.jpg"/>
          <p:cNvPicPr/>
          <p:nvPr/>
        </p:nvPicPr>
        <p:blipFill rotWithShape="1">
          <a:blip r:embed="rId5" cstate="print">
            <a:extLst>
              <a:ext uri="{28A0092B-C50C-407E-A947-70E740481C1C}">
                <a14:useLocalDpi xmlns:a14="http://schemas.microsoft.com/office/drawing/2010/main" val="0"/>
              </a:ext>
            </a:extLst>
          </a:blip>
          <a:srcRect t="5851" b="5640"/>
          <a:stretch/>
        </p:blipFill>
        <p:spPr bwMode="auto">
          <a:xfrm>
            <a:off x="7614215" y="2507530"/>
            <a:ext cx="4470947" cy="3582185"/>
          </a:xfrm>
          <a:prstGeom prst="rect">
            <a:avLst/>
          </a:prstGeom>
          <a:noFill/>
          <a:ln>
            <a:noFill/>
          </a:ln>
        </p:spPr>
      </p:pic>
      <p:pic>
        <p:nvPicPr>
          <p:cNvPr id="10" name="Picture 9" descr="Macintosh HD:Users:SSSCACAPPLE:Desktop:Art Lit images:gui vessel SFMAA B60B27.jpg"/>
          <p:cNvPicPr/>
          <p:nvPr/>
        </p:nvPicPr>
        <p:blipFill rotWithShape="1">
          <a:blip r:embed="rId6" cstate="print">
            <a:extLst>
              <a:ext uri="{28A0092B-C50C-407E-A947-70E740481C1C}">
                <a14:useLocalDpi xmlns:a14="http://schemas.microsoft.com/office/drawing/2010/main" val="0"/>
              </a:ext>
            </a:extLst>
          </a:blip>
          <a:srcRect t="18016" b="15696"/>
          <a:stretch/>
        </p:blipFill>
        <p:spPr bwMode="auto">
          <a:xfrm>
            <a:off x="235132" y="3619893"/>
            <a:ext cx="3083103" cy="2394408"/>
          </a:xfrm>
          <a:prstGeom prst="rect">
            <a:avLst/>
          </a:prstGeom>
          <a:noFill/>
          <a:ln>
            <a:noFill/>
          </a:ln>
        </p:spPr>
      </p:pic>
      <p:sp>
        <p:nvSpPr>
          <p:cNvPr id="6" name="TextBox 5"/>
          <p:cNvSpPr txBox="1"/>
          <p:nvPr/>
        </p:nvSpPr>
        <p:spPr>
          <a:xfrm>
            <a:off x="781347" y="3115336"/>
            <a:ext cx="1802674" cy="830997"/>
          </a:xfrm>
          <a:prstGeom prst="rect">
            <a:avLst/>
          </a:prstGeom>
          <a:noFill/>
        </p:spPr>
        <p:txBody>
          <a:bodyPr wrap="square" rtlCol="0">
            <a:spAutoFit/>
          </a:bodyPr>
          <a:lstStyle/>
          <a:p>
            <a:pPr algn="ctr"/>
            <a:r>
              <a:rPr lang="en-US" sz="1200" dirty="0" smtClean="0">
                <a:latin typeface="Narkisim" panose="020E0502050101010101" pitchFamily="34" charset="-79"/>
                <a:cs typeface="Narkisim" panose="020E0502050101010101" pitchFamily="34" charset="-79"/>
              </a:rPr>
              <a:t> Ritual </a:t>
            </a:r>
            <a:r>
              <a:rPr lang="en-US" sz="1200" dirty="0">
                <a:latin typeface="Narkisim" panose="020E0502050101010101" pitchFamily="34" charset="-79"/>
                <a:cs typeface="Narkisim" panose="020E0502050101010101" pitchFamily="34" charset="-79"/>
              </a:rPr>
              <a:t>Wine Vessel </a:t>
            </a:r>
            <a:r>
              <a:rPr lang="en-US" sz="1200" dirty="0" smtClean="0">
                <a:latin typeface="Narkisim" panose="020E0502050101010101" pitchFamily="34" charset="-79"/>
                <a:cs typeface="Narkisim" panose="020E0502050101010101" pitchFamily="34" charset="-79"/>
              </a:rPr>
              <a:t>(</a:t>
            </a:r>
            <a:r>
              <a:rPr lang="en-US" sz="1200" dirty="0" err="1" smtClean="0">
                <a:latin typeface="Narkisim" panose="020E0502050101010101" pitchFamily="34" charset="-79"/>
                <a:cs typeface="Narkisim" panose="020E0502050101010101" pitchFamily="34" charset="-79"/>
              </a:rPr>
              <a:t>Gui</a:t>
            </a:r>
            <a:r>
              <a:rPr lang="en-US" sz="1200" dirty="0" smtClean="0">
                <a:latin typeface="Narkisim" panose="020E0502050101010101" pitchFamily="34" charset="-79"/>
                <a:cs typeface="Narkisim" panose="020E0502050101010101" pitchFamily="34" charset="-79"/>
              </a:rPr>
              <a:t>) Ca</a:t>
            </a:r>
            <a:r>
              <a:rPr lang="en-US" sz="1200" dirty="0">
                <a:latin typeface="Narkisim" panose="020E0502050101010101" pitchFamily="34" charset="-79"/>
                <a:cs typeface="Narkisim" panose="020E0502050101010101" pitchFamily="34" charset="-79"/>
              </a:rPr>
              <a:t>. 1300 – 1050</a:t>
            </a:r>
          </a:p>
          <a:p>
            <a:endParaRPr lang="en-US" sz="1200" dirty="0">
              <a:latin typeface="Narkisim" panose="020E0502050101010101" pitchFamily="34" charset="-79"/>
              <a:cs typeface="Narkisim" panose="020E0502050101010101" pitchFamily="34" charset="-79"/>
            </a:endParaRPr>
          </a:p>
          <a:p>
            <a:endParaRPr lang="en-US" sz="1200" dirty="0">
              <a:latin typeface="Narkisim" panose="020E0502050101010101" pitchFamily="34" charset="-79"/>
              <a:cs typeface="Narkisim" panose="020E0502050101010101" pitchFamily="34" charset="-79"/>
            </a:endParaRPr>
          </a:p>
        </p:txBody>
      </p:sp>
      <p:sp>
        <p:nvSpPr>
          <p:cNvPr id="13" name="TextBox 12"/>
          <p:cNvSpPr txBox="1"/>
          <p:nvPr/>
        </p:nvSpPr>
        <p:spPr>
          <a:xfrm>
            <a:off x="8842342" y="6179045"/>
            <a:ext cx="2157257" cy="461665"/>
          </a:xfrm>
          <a:prstGeom prst="rect">
            <a:avLst/>
          </a:prstGeom>
          <a:noFill/>
        </p:spPr>
        <p:txBody>
          <a:bodyPr wrap="square" rtlCol="0">
            <a:spAutoFit/>
          </a:bodyPr>
          <a:lstStyle/>
          <a:p>
            <a:pPr algn="ctr"/>
            <a:r>
              <a:rPr lang="en-US" sz="1200" dirty="0"/>
              <a:t>Ritual Food Vessel </a:t>
            </a:r>
            <a:r>
              <a:rPr lang="en-US" sz="1200" dirty="0" smtClean="0"/>
              <a:t>(</a:t>
            </a:r>
            <a:r>
              <a:rPr lang="en-US" sz="1200" dirty="0" err="1"/>
              <a:t>F</a:t>
            </a:r>
            <a:r>
              <a:rPr lang="en-US" sz="1200" dirty="0" err="1" smtClean="0"/>
              <a:t>angding</a:t>
            </a:r>
            <a:r>
              <a:rPr lang="en-US" sz="1200" dirty="0"/>
              <a:t>) </a:t>
            </a:r>
          </a:p>
          <a:p>
            <a:pPr algn="ctr"/>
            <a:r>
              <a:rPr lang="en-US" sz="1200" dirty="0"/>
              <a:t>Ca. 1400-1300 BCE</a:t>
            </a:r>
          </a:p>
        </p:txBody>
      </p:sp>
      <p:sp>
        <p:nvSpPr>
          <p:cNvPr id="14" name="TextBox 13"/>
          <p:cNvSpPr txBox="1"/>
          <p:nvPr/>
        </p:nvSpPr>
        <p:spPr>
          <a:xfrm>
            <a:off x="4985656" y="6179046"/>
            <a:ext cx="1894115" cy="461665"/>
          </a:xfrm>
          <a:prstGeom prst="rect">
            <a:avLst/>
          </a:prstGeom>
          <a:noFill/>
        </p:spPr>
        <p:txBody>
          <a:bodyPr wrap="square" rtlCol="0">
            <a:spAutoFit/>
          </a:bodyPr>
          <a:lstStyle/>
          <a:p>
            <a:pPr algn="ctr"/>
            <a:r>
              <a:rPr lang="en-US" sz="1200" dirty="0">
                <a:latin typeface="Narkisim" panose="020E0502050101010101" pitchFamily="34" charset="-79"/>
                <a:cs typeface="Narkisim" panose="020E0502050101010101" pitchFamily="34" charset="-79"/>
              </a:rPr>
              <a:t>Ritual Food Vessel </a:t>
            </a:r>
            <a:r>
              <a:rPr lang="en-US" sz="1200" dirty="0" smtClean="0">
                <a:latin typeface="Narkisim" panose="020E0502050101010101" pitchFamily="34" charset="-79"/>
                <a:cs typeface="Narkisim" panose="020E0502050101010101" pitchFamily="34" charset="-79"/>
              </a:rPr>
              <a:t>(Ding</a:t>
            </a:r>
            <a:r>
              <a:rPr lang="en-US" sz="1200" dirty="0">
                <a:latin typeface="Narkisim" panose="020E0502050101010101" pitchFamily="34" charset="-79"/>
                <a:cs typeface="Narkisim" panose="020E0502050101010101" pitchFamily="34" charset="-79"/>
              </a:rPr>
              <a:t>) </a:t>
            </a:r>
          </a:p>
          <a:p>
            <a:pPr algn="ctr"/>
            <a:r>
              <a:rPr lang="en-US" sz="1200" dirty="0">
                <a:latin typeface="Narkisim" panose="020E0502050101010101" pitchFamily="34" charset="-79"/>
                <a:cs typeface="Narkisim" panose="020E0502050101010101" pitchFamily="34" charset="-79"/>
              </a:rPr>
              <a:t>Ca. 1200 – 1050 BCE</a:t>
            </a:r>
          </a:p>
        </p:txBody>
      </p:sp>
      <p:sp>
        <p:nvSpPr>
          <p:cNvPr id="15" name="TextBox 14"/>
          <p:cNvSpPr txBox="1"/>
          <p:nvPr/>
        </p:nvSpPr>
        <p:spPr>
          <a:xfrm>
            <a:off x="940660" y="6179047"/>
            <a:ext cx="1672045" cy="461665"/>
          </a:xfrm>
          <a:prstGeom prst="rect">
            <a:avLst/>
          </a:prstGeom>
          <a:noFill/>
        </p:spPr>
        <p:txBody>
          <a:bodyPr wrap="square" rtlCol="0">
            <a:spAutoFit/>
          </a:bodyPr>
          <a:lstStyle/>
          <a:p>
            <a:pPr algn="ctr"/>
            <a:r>
              <a:rPr lang="en-US" sz="1200" dirty="0">
                <a:latin typeface="Narkisim" panose="020E0502050101010101" pitchFamily="34" charset="-79"/>
                <a:cs typeface="Narkisim" panose="020E0502050101010101" pitchFamily="34" charset="-79"/>
              </a:rPr>
              <a:t>Ritual </a:t>
            </a:r>
            <a:r>
              <a:rPr lang="en-US" sz="1200" dirty="0" smtClean="0">
                <a:latin typeface="Narkisim" panose="020E0502050101010101" pitchFamily="34" charset="-79"/>
                <a:cs typeface="Narkisim" panose="020E0502050101010101" pitchFamily="34" charset="-79"/>
              </a:rPr>
              <a:t>Wine Vessel (</a:t>
            </a:r>
            <a:r>
              <a:rPr lang="en-US" sz="1200" dirty="0" err="1" smtClean="0">
                <a:latin typeface="Narkisim" panose="020E0502050101010101" pitchFamily="34" charset="-79"/>
                <a:cs typeface="Narkisim" panose="020E0502050101010101" pitchFamily="34" charset="-79"/>
              </a:rPr>
              <a:t>Gui</a:t>
            </a:r>
            <a:r>
              <a:rPr lang="en-US" sz="1200" dirty="0" smtClean="0">
                <a:latin typeface="Narkisim" panose="020E0502050101010101" pitchFamily="34" charset="-79"/>
                <a:cs typeface="Narkisim" panose="020E0502050101010101" pitchFamily="34" charset="-79"/>
              </a:rPr>
              <a:t>) (Ca</a:t>
            </a:r>
            <a:r>
              <a:rPr lang="en-US" sz="1200" dirty="0">
                <a:latin typeface="Narkisim" panose="020E0502050101010101" pitchFamily="34" charset="-79"/>
                <a:cs typeface="Narkisim" panose="020E0502050101010101" pitchFamily="34" charset="-79"/>
              </a:rPr>
              <a:t>. 1200 – 1050 </a:t>
            </a:r>
            <a:r>
              <a:rPr lang="en-US" sz="1200" dirty="0" smtClean="0">
                <a:latin typeface="Narkisim" panose="020E0502050101010101" pitchFamily="34" charset="-79"/>
                <a:cs typeface="Narkisim" panose="020E0502050101010101" pitchFamily="34" charset="-79"/>
              </a:rPr>
              <a:t>BCE</a:t>
            </a:r>
            <a:endParaRPr lang="en-US" sz="1200"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25867642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95406" y="522514"/>
            <a:ext cx="5913120" cy="5024845"/>
          </a:xfrm>
          <a:prstGeom prst="rect">
            <a:avLst/>
          </a:prstGeom>
        </p:spPr>
      </p:pic>
      <p:pic>
        <p:nvPicPr>
          <p:cNvPr id="3" name="Picture 2"/>
          <p:cNvPicPr>
            <a:picLocks noChangeAspect="1"/>
          </p:cNvPicPr>
          <p:nvPr/>
        </p:nvPicPr>
        <p:blipFill>
          <a:blip r:embed="rId3"/>
          <a:stretch>
            <a:fillRect/>
          </a:stretch>
        </p:blipFill>
        <p:spPr>
          <a:xfrm rot="5400000">
            <a:off x="-772235" y="1347272"/>
            <a:ext cx="7211506" cy="4516966"/>
          </a:xfrm>
          <a:prstGeom prst="rect">
            <a:avLst/>
          </a:prstGeom>
        </p:spPr>
      </p:pic>
      <p:sp>
        <p:nvSpPr>
          <p:cNvPr id="6" name="Rectangle 5"/>
          <p:cNvSpPr/>
          <p:nvPr/>
        </p:nvSpPr>
        <p:spPr>
          <a:xfrm>
            <a:off x="5773782" y="5840107"/>
            <a:ext cx="6627223" cy="923330"/>
          </a:xfrm>
          <a:prstGeom prst="rect">
            <a:avLst/>
          </a:prstGeom>
        </p:spPr>
        <p:txBody>
          <a:bodyPr wrap="square">
            <a:spAutoFit/>
          </a:bodyPr>
          <a:lstStyle/>
          <a:p>
            <a:r>
              <a:rPr lang="en-US" dirty="0" smtClean="0">
                <a:latin typeface="Narkisim" panose="020E0502050101010101" pitchFamily="34" charset="-79"/>
                <a:cs typeface="Narkisim" panose="020E0502050101010101" pitchFamily="34" charset="-79"/>
              </a:rPr>
              <a:t>Left: </a:t>
            </a:r>
            <a:r>
              <a:rPr lang="en-US" dirty="0">
                <a:latin typeface="Narkisim" panose="020E0502050101010101" pitchFamily="34" charset="-79"/>
                <a:cs typeface="Narkisim" panose="020E0502050101010101" pitchFamily="34" charset="-79"/>
              </a:rPr>
              <a:t>bronze dagger ca. 1600-1050 BCE Dragon design</a:t>
            </a:r>
          </a:p>
          <a:p>
            <a:r>
              <a:rPr lang="en-US" dirty="0" smtClean="0">
                <a:latin typeface="Narkisim" panose="020E0502050101010101" pitchFamily="34" charset="-79"/>
                <a:cs typeface="Narkisim" panose="020E0502050101010101" pitchFamily="34" charset="-79"/>
              </a:rPr>
              <a:t>Above: </a:t>
            </a:r>
            <a:r>
              <a:rPr lang="en-US" dirty="0">
                <a:latin typeface="Narkisim" panose="020E0502050101010101" pitchFamily="34" charset="-79"/>
                <a:cs typeface="Narkisim" panose="020E0502050101010101" pitchFamily="34" charset="-79"/>
              </a:rPr>
              <a:t>Animal face ax ca. 1300-1046 BCE </a:t>
            </a:r>
            <a:r>
              <a:rPr lang="en-US" dirty="0" err="1">
                <a:latin typeface="Narkisim" panose="020E0502050101010101" pitchFamily="34" charset="-79"/>
                <a:cs typeface="Narkisim" panose="020E0502050101010101" pitchFamily="34" charset="-79"/>
              </a:rPr>
              <a:t>Taotie</a:t>
            </a:r>
            <a:r>
              <a:rPr lang="en-US" dirty="0">
                <a:latin typeface="Narkisim" panose="020E0502050101010101" pitchFamily="34" charset="-79"/>
                <a:cs typeface="Narkisim" panose="020E0502050101010101" pitchFamily="34" charset="-79"/>
              </a:rPr>
              <a:t> or Ogre mask design</a:t>
            </a:r>
          </a:p>
        </p:txBody>
      </p:sp>
    </p:spTree>
    <p:extLst>
      <p:ext uri="{BB962C8B-B14F-4D97-AF65-F5344CB8AC3E}">
        <p14:creationId xmlns:p14="http://schemas.microsoft.com/office/powerpoint/2010/main" val="733288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SSSCACAPPLE:Desktop:Art Lit images:Shang china:Shang Hu Portland 54.30.jpg"/>
          <p:cNvPicPr/>
          <p:nvPr/>
        </p:nvPicPr>
        <p:blipFill>
          <a:blip r:embed="rId3">
            <a:extLst>
              <a:ext uri="{28A0092B-C50C-407E-A947-70E740481C1C}">
                <a14:useLocalDpi xmlns:a14="http://schemas.microsoft.com/office/drawing/2010/main" val="0"/>
              </a:ext>
            </a:extLst>
          </a:blip>
          <a:srcRect/>
          <a:stretch>
            <a:fillRect/>
          </a:stretch>
        </p:blipFill>
        <p:spPr bwMode="auto">
          <a:xfrm>
            <a:off x="7447176" y="645271"/>
            <a:ext cx="4562844" cy="5529943"/>
          </a:xfrm>
          <a:prstGeom prst="rect">
            <a:avLst/>
          </a:prstGeom>
          <a:noFill/>
          <a:ln>
            <a:noFill/>
          </a:ln>
        </p:spPr>
      </p:pic>
      <p:sp>
        <p:nvSpPr>
          <p:cNvPr id="3" name="TextBox 2"/>
          <p:cNvSpPr txBox="1"/>
          <p:nvPr/>
        </p:nvSpPr>
        <p:spPr>
          <a:xfrm>
            <a:off x="5320940" y="4822430"/>
            <a:ext cx="2126236" cy="1107996"/>
          </a:xfrm>
          <a:prstGeom prst="rect">
            <a:avLst/>
          </a:prstGeom>
          <a:noFill/>
        </p:spPr>
        <p:txBody>
          <a:bodyPr wrap="square" rtlCol="0">
            <a:spAutoFit/>
          </a:bodyPr>
          <a:lstStyle/>
          <a:p>
            <a:r>
              <a:rPr lang="en-US" sz="1400" dirty="0" smtClean="0">
                <a:latin typeface="Narkisim" panose="020E0502050101010101" pitchFamily="34" charset="-79"/>
                <a:cs typeface="Narkisim" panose="020E0502050101010101" pitchFamily="34" charset="-79"/>
              </a:rPr>
              <a:t>Right:</a:t>
            </a:r>
          </a:p>
          <a:p>
            <a:r>
              <a:rPr lang="en-US" sz="1400" dirty="0" smtClean="0">
                <a:latin typeface="Narkisim" panose="020E0502050101010101" pitchFamily="34" charset="-79"/>
                <a:cs typeface="Narkisim" panose="020E0502050101010101" pitchFamily="34" charset="-79"/>
              </a:rPr>
              <a:t>Hu </a:t>
            </a:r>
            <a:r>
              <a:rPr lang="en-US" sz="1400" dirty="0">
                <a:latin typeface="Narkisim" panose="020E0502050101010101" pitchFamily="34" charset="-79"/>
                <a:cs typeface="Narkisim" panose="020E0502050101010101" pitchFamily="34" charset="-79"/>
              </a:rPr>
              <a:t>(wine storage vessel)  </a:t>
            </a:r>
            <a:r>
              <a:rPr lang="en-US" sz="1400" dirty="0" smtClean="0">
                <a:latin typeface="Narkisim" panose="020E0502050101010101" pitchFamily="34" charset="-79"/>
                <a:cs typeface="Narkisim" panose="020E0502050101010101" pitchFamily="34" charset="-79"/>
              </a:rPr>
              <a:t>Bronze </a:t>
            </a:r>
            <a:r>
              <a:rPr lang="en-US" sz="1200" dirty="0" smtClean="0">
                <a:latin typeface="Narkisim" panose="020E0502050101010101" pitchFamily="34" charset="-79"/>
                <a:cs typeface="Narkisim" panose="020E0502050101010101" pitchFamily="34" charset="-79"/>
              </a:rPr>
              <a:t>Portland </a:t>
            </a:r>
            <a:r>
              <a:rPr lang="en-US" sz="1200" dirty="0">
                <a:latin typeface="Narkisim" panose="020E0502050101010101" pitchFamily="34" charset="-79"/>
                <a:cs typeface="Narkisim" panose="020E0502050101010101" pitchFamily="34" charset="-79"/>
              </a:rPr>
              <a:t>Art Museum </a:t>
            </a:r>
          </a:p>
          <a:p>
            <a:r>
              <a:rPr lang="en-US" sz="1200" dirty="0">
                <a:latin typeface="Narkisim" panose="020E0502050101010101" pitchFamily="34" charset="-79"/>
                <a:cs typeface="Narkisim" panose="020E0502050101010101" pitchFamily="34" charset="-79"/>
              </a:rPr>
              <a:t>Shang approx. 1300 – 1100 </a:t>
            </a:r>
            <a:r>
              <a:rPr lang="en-US" sz="1200" dirty="0" smtClean="0">
                <a:latin typeface="Narkisim" panose="020E0502050101010101" pitchFamily="34" charset="-79"/>
                <a:cs typeface="Narkisim" panose="020E0502050101010101" pitchFamily="34" charset="-79"/>
              </a:rPr>
              <a:t>BCE</a:t>
            </a:r>
            <a:endParaRPr lang="en-US" sz="1200" dirty="0">
              <a:latin typeface="Narkisim" panose="020E0502050101010101" pitchFamily="34" charset="-79"/>
              <a:cs typeface="Narkisim" panose="020E0502050101010101" pitchFamily="34" charset="-79"/>
            </a:endParaRPr>
          </a:p>
          <a:p>
            <a:r>
              <a:rPr lang="en-US" sz="1200" dirty="0">
                <a:latin typeface="Narkisim" panose="020E0502050101010101" pitchFamily="34" charset="-79"/>
                <a:cs typeface="Narkisim" panose="020E0502050101010101" pitchFamily="34" charset="-79"/>
              </a:rPr>
              <a:t>16 1/2 in x 12 1/4 in </a:t>
            </a:r>
            <a:r>
              <a:rPr lang="en-US" sz="1200" dirty="0" smtClean="0">
                <a:latin typeface="Narkisim" panose="020E0502050101010101" pitchFamily="34" charset="-79"/>
                <a:cs typeface="Narkisim" panose="020E0502050101010101" pitchFamily="34" charset="-79"/>
              </a:rPr>
              <a:t> </a:t>
            </a:r>
            <a:r>
              <a:rPr lang="en-US" sz="1200" dirty="0" err="1">
                <a:latin typeface="Narkisim" panose="020E0502050101010101" pitchFamily="34" charset="-79"/>
                <a:cs typeface="Narkisim" panose="020E0502050101010101" pitchFamily="34" charset="-79"/>
              </a:rPr>
              <a:t>diam</a:t>
            </a:r>
            <a:endParaRPr lang="en-US" sz="1200" dirty="0">
              <a:latin typeface="Narkisim" panose="020E0502050101010101" pitchFamily="34" charset="-79"/>
              <a:cs typeface="Narkisim" panose="020E0502050101010101" pitchFamily="34" charset="-79"/>
            </a:endParaRPr>
          </a:p>
        </p:txBody>
      </p:sp>
      <p:pic>
        <p:nvPicPr>
          <p:cNvPr id="4" name="Picture 3" descr="Macintosh HD:Users:SSSCACAPPLE:Desktop:Art Lit images:Shang china:shang ceramic bowl SFMAA B60P431.jpg"/>
          <p:cNvPicPr/>
          <p:nvPr/>
        </p:nvPicPr>
        <p:blipFill rotWithShape="1">
          <a:blip r:embed="rId4">
            <a:extLst>
              <a:ext uri="{28A0092B-C50C-407E-A947-70E740481C1C}">
                <a14:useLocalDpi xmlns:a14="http://schemas.microsoft.com/office/drawing/2010/main" val="0"/>
              </a:ext>
            </a:extLst>
          </a:blip>
          <a:srcRect t="13280" b="16815"/>
          <a:stretch/>
        </p:blipFill>
        <p:spPr bwMode="auto">
          <a:xfrm>
            <a:off x="216816" y="667935"/>
            <a:ext cx="4712236" cy="5479368"/>
          </a:xfrm>
          <a:prstGeom prst="rect">
            <a:avLst/>
          </a:prstGeom>
          <a:noFill/>
          <a:ln>
            <a:noFill/>
          </a:ln>
        </p:spPr>
      </p:pic>
      <p:sp>
        <p:nvSpPr>
          <p:cNvPr id="5" name="TextBox 4"/>
          <p:cNvSpPr txBox="1"/>
          <p:nvPr/>
        </p:nvSpPr>
        <p:spPr>
          <a:xfrm>
            <a:off x="4929052" y="1061907"/>
            <a:ext cx="2368732" cy="1077218"/>
          </a:xfrm>
          <a:prstGeom prst="rect">
            <a:avLst/>
          </a:prstGeom>
          <a:noFill/>
        </p:spPr>
        <p:txBody>
          <a:bodyPr wrap="square" rtlCol="0">
            <a:spAutoFit/>
          </a:bodyPr>
          <a:lstStyle/>
          <a:p>
            <a:r>
              <a:rPr lang="en-US" sz="1400" dirty="0" smtClean="0">
                <a:latin typeface="Narkisim" panose="020E0502050101010101" pitchFamily="34" charset="-79"/>
                <a:cs typeface="Narkisim" panose="020E0502050101010101" pitchFamily="34" charset="-79"/>
              </a:rPr>
              <a:t>Left:</a:t>
            </a:r>
          </a:p>
          <a:p>
            <a:r>
              <a:rPr lang="en-US" sz="1400" dirty="0" smtClean="0">
                <a:latin typeface="Narkisim" panose="020E0502050101010101" pitchFamily="34" charset="-79"/>
                <a:cs typeface="Narkisim" panose="020E0502050101010101" pitchFamily="34" charset="-79"/>
              </a:rPr>
              <a:t>Hu (wine storage) vessel  </a:t>
            </a:r>
            <a:endParaRPr lang="en-US" sz="1400" dirty="0">
              <a:latin typeface="Narkisim" panose="020E0502050101010101" pitchFamily="34" charset="-79"/>
              <a:cs typeface="Narkisim" panose="020E0502050101010101" pitchFamily="34" charset="-79"/>
            </a:endParaRPr>
          </a:p>
          <a:p>
            <a:r>
              <a:rPr lang="en-US" sz="1200" dirty="0">
                <a:latin typeface="Narkisim" panose="020E0502050101010101" pitchFamily="34" charset="-79"/>
                <a:cs typeface="Narkisim" panose="020E0502050101010101" pitchFamily="34" charset="-79"/>
              </a:rPr>
              <a:t>Shang approx.. 1200 – 1050 BCE</a:t>
            </a:r>
          </a:p>
          <a:p>
            <a:r>
              <a:rPr lang="en-US" sz="1200" dirty="0">
                <a:latin typeface="Narkisim" panose="020E0502050101010101" pitchFamily="34" charset="-79"/>
                <a:cs typeface="Narkisim" panose="020E0502050101010101" pitchFamily="34" charset="-79"/>
              </a:rPr>
              <a:t>Gray low-fired ceramic </a:t>
            </a:r>
          </a:p>
          <a:p>
            <a:r>
              <a:rPr lang="en-US" sz="1200" dirty="0">
                <a:latin typeface="Narkisim" panose="020E0502050101010101" pitchFamily="34" charset="-79"/>
                <a:cs typeface="Narkisim" panose="020E0502050101010101" pitchFamily="34" charset="-79"/>
              </a:rPr>
              <a:t>H </a:t>
            </a:r>
            <a:r>
              <a:rPr lang="en-US" sz="1200" dirty="0" smtClean="0">
                <a:latin typeface="Narkisim" panose="020E0502050101010101" pitchFamily="34" charset="-79"/>
                <a:cs typeface="Narkisim" panose="020E0502050101010101" pitchFamily="34" charset="-79"/>
              </a:rPr>
              <a:t>14 </a:t>
            </a:r>
            <a:r>
              <a:rPr lang="en-US" sz="1200" dirty="0">
                <a:latin typeface="Narkisim" panose="020E0502050101010101" pitchFamily="34" charset="-79"/>
                <a:cs typeface="Narkisim" panose="020E0502050101010101" pitchFamily="34" charset="-79"/>
              </a:rPr>
              <a:t>¾ in x w 5 ½ in </a:t>
            </a:r>
          </a:p>
        </p:txBody>
      </p:sp>
      <p:sp>
        <p:nvSpPr>
          <p:cNvPr id="6" name="TextBox 5"/>
          <p:cNvSpPr txBox="1"/>
          <p:nvPr/>
        </p:nvSpPr>
        <p:spPr>
          <a:xfrm>
            <a:off x="896372" y="6318851"/>
            <a:ext cx="3478031" cy="369332"/>
          </a:xfrm>
          <a:prstGeom prst="rect">
            <a:avLst/>
          </a:prstGeom>
          <a:noFill/>
        </p:spPr>
        <p:txBody>
          <a:bodyPr wrap="square" rtlCol="0">
            <a:spAutoFit/>
          </a:bodyPr>
          <a:lstStyle/>
          <a:p>
            <a:pPr algn="ctr"/>
            <a:r>
              <a:rPr lang="en-US" dirty="0" smtClean="0">
                <a:latin typeface="Narkisim" panose="020E0502050101010101" pitchFamily="34" charset="-79"/>
                <a:cs typeface="Narkisim" panose="020E0502050101010101" pitchFamily="34" charset="-79"/>
              </a:rPr>
              <a:t>Ceramic Hu for everyday use</a:t>
            </a:r>
            <a:endParaRPr lang="en-US" dirty="0">
              <a:latin typeface="Narkisim" panose="020E0502050101010101" pitchFamily="34" charset="-79"/>
              <a:cs typeface="Narkisim" panose="020E0502050101010101" pitchFamily="34" charset="-79"/>
            </a:endParaRPr>
          </a:p>
        </p:txBody>
      </p:sp>
      <p:sp>
        <p:nvSpPr>
          <p:cNvPr id="7" name="TextBox 6"/>
          <p:cNvSpPr txBox="1"/>
          <p:nvPr/>
        </p:nvSpPr>
        <p:spPr>
          <a:xfrm>
            <a:off x="7829008" y="6147303"/>
            <a:ext cx="3814353" cy="646331"/>
          </a:xfrm>
          <a:prstGeom prst="rect">
            <a:avLst/>
          </a:prstGeom>
          <a:noFill/>
        </p:spPr>
        <p:txBody>
          <a:bodyPr wrap="square" rtlCol="0">
            <a:spAutoFit/>
          </a:bodyPr>
          <a:lstStyle/>
          <a:p>
            <a:pPr algn="ctr"/>
            <a:r>
              <a:rPr lang="en-US" dirty="0" smtClean="0">
                <a:latin typeface="Narkisim" panose="020E0502050101010101" pitchFamily="34" charset="-79"/>
                <a:cs typeface="Narkisim" panose="020E0502050101010101" pitchFamily="34" charset="-79"/>
              </a:rPr>
              <a:t>Bronze Hu for rituals to honor and request blessings from ancestors.</a:t>
            </a:r>
            <a:endParaRPr lang="en-US" dirty="0">
              <a:latin typeface="Narkisim" panose="020E0502050101010101" pitchFamily="34" charset="-79"/>
              <a:cs typeface="Narkisim" panose="020E0502050101010101" pitchFamily="34" charset="-79"/>
            </a:endParaRPr>
          </a:p>
        </p:txBody>
      </p:sp>
      <p:sp>
        <p:nvSpPr>
          <p:cNvPr id="8" name="TextBox 7"/>
          <p:cNvSpPr txBox="1"/>
          <p:nvPr/>
        </p:nvSpPr>
        <p:spPr>
          <a:xfrm>
            <a:off x="1123406" y="83160"/>
            <a:ext cx="10171611" cy="584775"/>
          </a:xfrm>
          <a:prstGeom prst="rect">
            <a:avLst/>
          </a:prstGeom>
          <a:noFill/>
        </p:spPr>
        <p:txBody>
          <a:bodyPr wrap="square" rtlCol="0">
            <a:spAutoFit/>
          </a:bodyPr>
          <a:lstStyle/>
          <a:p>
            <a:r>
              <a:rPr lang="en-US" sz="3200" dirty="0" smtClean="0">
                <a:latin typeface="Narkisim" panose="020E0502050101010101" pitchFamily="34" charset="-79"/>
                <a:cs typeface="Narkisim" panose="020E0502050101010101" pitchFamily="34" charset="-79"/>
              </a:rPr>
              <a:t>How are these vessels similar?  How are they different?</a:t>
            </a:r>
            <a:endParaRPr lang="en-US" sz="3200" dirty="0">
              <a:latin typeface="Narkisim" panose="020E0502050101010101" pitchFamily="34" charset="-79"/>
              <a:cs typeface="Narkisim" panose="020E0502050101010101" pitchFamily="34" charset="-79"/>
            </a:endParaRPr>
          </a:p>
        </p:txBody>
      </p:sp>
      <p:sp>
        <p:nvSpPr>
          <p:cNvPr id="9" name="TextBox 8"/>
          <p:cNvSpPr txBox="1"/>
          <p:nvPr/>
        </p:nvSpPr>
        <p:spPr>
          <a:xfrm>
            <a:off x="5129349" y="2386149"/>
            <a:ext cx="2168435" cy="1477328"/>
          </a:xfrm>
          <a:prstGeom prst="rect">
            <a:avLst/>
          </a:prstGeom>
          <a:noFill/>
        </p:spPr>
        <p:txBody>
          <a:bodyPr wrap="square" rtlCol="0">
            <a:spAutoFit/>
          </a:bodyPr>
          <a:lstStyle/>
          <a:p>
            <a:pPr algn="ctr"/>
            <a:r>
              <a:rPr lang="en-US" dirty="0" smtClean="0">
                <a:solidFill>
                  <a:schemeClr val="accent4">
                    <a:lumMod val="40000"/>
                    <a:lumOff val="60000"/>
                  </a:schemeClr>
                </a:solidFill>
                <a:latin typeface="Narkisim" panose="020E0502050101010101" pitchFamily="34" charset="-79"/>
                <a:cs typeface="Narkisim" panose="020E0502050101010101" pitchFamily="34" charset="-79"/>
              </a:rPr>
              <a:t>Would you describe the decorations on the right ‘Hu’ as symmetrical or asymmetrical?  Why?</a:t>
            </a:r>
            <a:endParaRPr lang="en-US" dirty="0">
              <a:solidFill>
                <a:schemeClr val="accent4">
                  <a:lumMod val="40000"/>
                  <a:lumOff val="60000"/>
                </a:schemeClr>
              </a:solidFill>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2176297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613"/>
            <a:ext cx="10515600" cy="1046932"/>
          </a:xfrm>
        </p:spPr>
        <p:txBody>
          <a:bodyPr>
            <a:normAutofit/>
          </a:bodyPr>
          <a:lstStyle/>
          <a:p>
            <a:pPr algn="ctr"/>
            <a:r>
              <a:rPr lang="en-US" sz="5400" dirty="0" smtClean="0">
                <a:latin typeface="Narkisim" panose="020E0502050101010101" pitchFamily="34" charset="-79"/>
                <a:cs typeface="Narkisim" panose="020E0502050101010101" pitchFamily="34" charset="-79"/>
              </a:rPr>
              <a:t>Zhou Dynasty  1045 – 256 BCE</a:t>
            </a:r>
            <a:endParaRPr lang="en-US" sz="5400" dirty="0">
              <a:latin typeface="Narkisim" panose="020E0502050101010101" pitchFamily="34" charset="-79"/>
              <a:cs typeface="Narkisim" panose="020E0502050101010101" pitchFamily="34" charset="-79"/>
            </a:endParaRPr>
          </a:p>
        </p:txBody>
      </p:sp>
      <p:pic>
        <p:nvPicPr>
          <p:cNvPr id="3" name="Picture 2"/>
          <p:cNvPicPr>
            <a:picLocks noChangeAspect="1"/>
          </p:cNvPicPr>
          <p:nvPr/>
        </p:nvPicPr>
        <p:blipFill>
          <a:blip r:embed="rId3"/>
          <a:stretch>
            <a:fillRect/>
          </a:stretch>
        </p:blipFill>
        <p:spPr>
          <a:xfrm>
            <a:off x="273377" y="1148546"/>
            <a:ext cx="3010784" cy="5110852"/>
          </a:xfrm>
          <a:prstGeom prst="rect">
            <a:avLst/>
          </a:prstGeom>
        </p:spPr>
      </p:pic>
      <p:sp>
        <p:nvSpPr>
          <p:cNvPr id="4" name="TextBox 3"/>
          <p:cNvSpPr txBox="1"/>
          <p:nvPr/>
        </p:nvSpPr>
        <p:spPr>
          <a:xfrm>
            <a:off x="3384223" y="5703216"/>
            <a:ext cx="2988297" cy="1107996"/>
          </a:xfrm>
          <a:prstGeom prst="rect">
            <a:avLst/>
          </a:prstGeom>
          <a:noFill/>
        </p:spPr>
        <p:txBody>
          <a:bodyPr wrap="square" rtlCol="0">
            <a:spAutoFit/>
          </a:bodyPr>
          <a:lstStyle/>
          <a:p>
            <a:r>
              <a:rPr lang="en-US" sz="1100" dirty="0" smtClean="0">
                <a:latin typeface="Narkisim" panose="020E0502050101010101" pitchFamily="34" charset="-79"/>
                <a:cs typeface="Narkisim" panose="020E0502050101010101" pitchFamily="34" charset="-79"/>
              </a:rPr>
              <a:t>Red-painted ceramic </a:t>
            </a:r>
            <a:r>
              <a:rPr lang="en-US" sz="1100" dirty="0">
                <a:latin typeface="Narkisim" panose="020E0502050101010101" pitchFamily="34" charset="-79"/>
                <a:cs typeface="Narkisim" panose="020E0502050101010101" pitchFamily="34" charset="-79"/>
              </a:rPr>
              <a:t>animal handle flask</a:t>
            </a:r>
          </a:p>
          <a:p>
            <a:r>
              <a:rPr lang="en-US" sz="1100" dirty="0" smtClean="0">
                <a:latin typeface="Narkisim" panose="020E0502050101010101" pitchFamily="34" charset="-79"/>
                <a:cs typeface="Narkisim" panose="020E0502050101010101" pitchFamily="34" charset="-79"/>
              </a:rPr>
              <a:t>Warring States（475-221 BCE)</a:t>
            </a:r>
            <a:endParaRPr lang="en-US" sz="1100" dirty="0">
              <a:latin typeface="Narkisim" panose="020E0502050101010101" pitchFamily="34" charset="-79"/>
              <a:cs typeface="Narkisim" panose="020E0502050101010101" pitchFamily="34" charset="-79"/>
            </a:endParaRPr>
          </a:p>
          <a:p>
            <a:r>
              <a:rPr lang="en-US" sz="1100" dirty="0" smtClean="0">
                <a:latin typeface="Narkisim" panose="020E0502050101010101" pitchFamily="34" charset="-79"/>
                <a:cs typeface="Narkisim" panose="020E0502050101010101" pitchFamily="34" charset="-79"/>
              </a:rPr>
              <a:t>Height </a:t>
            </a:r>
            <a:r>
              <a:rPr lang="en-US" sz="1100" dirty="0">
                <a:latin typeface="Narkisim" panose="020E0502050101010101" pitchFamily="34" charset="-79"/>
                <a:cs typeface="Narkisim" panose="020E0502050101010101" pitchFamily="34" charset="-79"/>
              </a:rPr>
              <a:t>70 cm, Diameter at mouth 20 cm</a:t>
            </a:r>
          </a:p>
          <a:p>
            <a:r>
              <a:rPr lang="en-US" sz="1100" dirty="0" smtClean="0">
                <a:latin typeface="Narkisim" panose="020E0502050101010101" pitchFamily="34" charset="-79"/>
                <a:cs typeface="Narkisim" panose="020E0502050101010101" pitchFamily="34" charset="-79"/>
              </a:rPr>
              <a:t>Excavated </a:t>
            </a:r>
            <a:r>
              <a:rPr lang="en-US" sz="1100" dirty="0">
                <a:latin typeface="Narkisim" panose="020E0502050101010101" pitchFamily="34" charset="-79"/>
                <a:cs typeface="Narkisim" panose="020E0502050101010101" pitchFamily="34" charset="-79"/>
              </a:rPr>
              <a:t>in 1957 from Warring State tomb at </a:t>
            </a:r>
            <a:r>
              <a:rPr lang="en-US" sz="1100" dirty="0" err="1">
                <a:latin typeface="Narkisim" panose="020E0502050101010101" pitchFamily="34" charset="-79"/>
                <a:cs typeface="Narkisim" panose="020E0502050101010101" pitchFamily="34" charset="-79"/>
              </a:rPr>
              <a:t>Songyuancun</a:t>
            </a:r>
            <a:r>
              <a:rPr lang="en-US" sz="1100" dirty="0">
                <a:latin typeface="Narkisim" panose="020E0502050101010101" pitchFamily="34" charset="-79"/>
                <a:cs typeface="Narkisim" panose="020E0502050101010101" pitchFamily="34" charset="-79"/>
              </a:rPr>
              <a:t>, </a:t>
            </a:r>
            <a:r>
              <a:rPr lang="en-US" sz="1100" dirty="0" err="1">
                <a:latin typeface="Narkisim" panose="020E0502050101010101" pitchFamily="34" charset="-79"/>
                <a:cs typeface="Narkisim" panose="020E0502050101010101" pitchFamily="34" charset="-79"/>
              </a:rPr>
              <a:t>Changping</a:t>
            </a:r>
            <a:r>
              <a:rPr lang="en-US" sz="1100" dirty="0">
                <a:latin typeface="Narkisim" panose="020E0502050101010101" pitchFamily="34" charset="-79"/>
                <a:cs typeface="Narkisim" panose="020E0502050101010101" pitchFamily="34" charset="-79"/>
              </a:rPr>
              <a:t> District, Beijing</a:t>
            </a:r>
          </a:p>
          <a:p>
            <a:r>
              <a:rPr lang="en-US" sz="1100" dirty="0">
                <a:latin typeface="Narkisim" panose="020E0502050101010101" pitchFamily="34" charset="-79"/>
                <a:cs typeface="Narkisim" panose="020E0502050101010101" pitchFamily="34" charset="-79"/>
              </a:rPr>
              <a:t>	</a:t>
            </a:r>
          </a:p>
        </p:txBody>
      </p:sp>
      <p:pic>
        <p:nvPicPr>
          <p:cNvPr id="5" name="Picture 4"/>
          <p:cNvPicPr>
            <a:picLocks noChangeAspect="1"/>
          </p:cNvPicPr>
          <p:nvPr/>
        </p:nvPicPr>
        <p:blipFill>
          <a:blip r:embed="rId4"/>
          <a:stretch>
            <a:fillRect/>
          </a:stretch>
        </p:blipFill>
        <p:spPr>
          <a:xfrm>
            <a:off x="6096000" y="1148545"/>
            <a:ext cx="3378724" cy="5024030"/>
          </a:xfrm>
          <a:prstGeom prst="rect">
            <a:avLst/>
          </a:prstGeom>
        </p:spPr>
      </p:pic>
      <p:sp>
        <p:nvSpPr>
          <p:cNvPr id="8" name="TextBox 7"/>
          <p:cNvSpPr txBox="1"/>
          <p:nvPr/>
        </p:nvSpPr>
        <p:spPr>
          <a:xfrm>
            <a:off x="9474724" y="5703216"/>
            <a:ext cx="2717276" cy="938719"/>
          </a:xfrm>
          <a:prstGeom prst="rect">
            <a:avLst/>
          </a:prstGeom>
          <a:noFill/>
        </p:spPr>
        <p:txBody>
          <a:bodyPr wrap="square" rtlCol="0">
            <a:spAutoFit/>
          </a:bodyPr>
          <a:lstStyle/>
          <a:p>
            <a:r>
              <a:rPr lang="en-US" sz="1100" dirty="0">
                <a:latin typeface="Narkisim" panose="020E0502050101010101" pitchFamily="34" charset="-79"/>
                <a:cs typeface="Narkisim" panose="020E0502050101010101" pitchFamily="34" charset="-79"/>
              </a:rPr>
              <a:t>Jade axe handle with phoenix design</a:t>
            </a:r>
          </a:p>
          <a:p>
            <a:r>
              <a:rPr lang="en-US" sz="1100" dirty="0" smtClean="0">
                <a:latin typeface="Narkisim" panose="020E0502050101010101" pitchFamily="34" charset="-79"/>
                <a:cs typeface="Narkisim" panose="020E0502050101010101" pitchFamily="34" charset="-79"/>
              </a:rPr>
              <a:t>Mid </a:t>
            </a:r>
            <a:r>
              <a:rPr lang="en-US" sz="1100" dirty="0">
                <a:latin typeface="Narkisim" panose="020E0502050101010101" pitchFamily="34" charset="-79"/>
                <a:cs typeface="Narkisim" panose="020E0502050101010101" pitchFamily="34" charset="-79"/>
              </a:rPr>
              <a:t>Western Zhou (c. 10th century </a:t>
            </a:r>
            <a:r>
              <a:rPr lang="en-US" sz="1100" dirty="0" smtClean="0">
                <a:latin typeface="Narkisim" panose="020E0502050101010101" pitchFamily="34" charset="-79"/>
                <a:cs typeface="Narkisim" panose="020E0502050101010101" pitchFamily="34" charset="-79"/>
              </a:rPr>
              <a:t>BCE)</a:t>
            </a:r>
            <a:endParaRPr lang="en-US" sz="1100" dirty="0">
              <a:latin typeface="Narkisim" panose="020E0502050101010101" pitchFamily="34" charset="-79"/>
              <a:cs typeface="Narkisim" panose="020E0502050101010101" pitchFamily="34" charset="-79"/>
            </a:endParaRPr>
          </a:p>
          <a:p>
            <a:r>
              <a:rPr lang="en-US" sz="1100" dirty="0" smtClean="0">
                <a:latin typeface="Narkisim" panose="020E0502050101010101" pitchFamily="34" charset="-79"/>
                <a:cs typeface="Narkisim" panose="020E0502050101010101" pitchFamily="34" charset="-79"/>
              </a:rPr>
              <a:t>H </a:t>
            </a:r>
            <a:r>
              <a:rPr lang="en-US" sz="1100" dirty="0">
                <a:latin typeface="Narkisim" panose="020E0502050101010101" pitchFamily="34" charset="-79"/>
                <a:cs typeface="Narkisim" panose="020E0502050101010101" pitchFamily="34" charset="-79"/>
              </a:rPr>
              <a:t>7.2 cm, </a:t>
            </a:r>
            <a:r>
              <a:rPr lang="en-US" sz="1100" dirty="0" smtClean="0">
                <a:latin typeface="Narkisim" panose="020E0502050101010101" pitchFamily="34" charset="-79"/>
                <a:cs typeface="Narkisim" panose="020E0502050101010101" pitchFamily="34" charset="-79"/>
              </a:rPr>
              <a:t>W </a:t>
            </a:r>
            <a:r>
              <a:rPr lang="en-US" sz="1100" dirty="0">
                <a:latin typeface="Narkisim" panose="020E0502050101010101" pitchFamily="34" charset="-79"/>
                <a:cs typeface="Narkisim" panose="020E0502050101010101" pitchFamily="34" charset="-79"/>
              </a:rPr>
              <a:t>3.8 cm, Thickness 0.4 cm</a:t>
            </a:r>
          </a:p>
          <a:p>
            <a:r>
              <a:rPr lang="en-US" sz="1100" dirty="0" smtClean="0">
                <a:latin typeface="Narkisim" panose="020E0502050101010101" pitchFamily="34" charset="-79"/>
                <a:cs typeface="Narkisim" panose="020E0502050101010101" pitchFamily="34" charset="-79"/>
              </a:rPr>
              <a:t>Excavated </a:t>
            </a:r>
            <a:r>
              <a:rPr lang="en-US" sz="1100" dirty="0">
                <a:latin typeface="Narkisim" panose="020E0502050101010101" pitchFamily="34" charset="-79"/>
                <a:cs typeface="Narkisim" panose="020E0502050101010101" pitchFamily="34" charset="-79"/>
              </a:rPr>
              <a:t>in </a:t>
            </a:r>
            <a:r>
              <a:rPr lang="en-US" sz="1100" dirty="0" err="1">
                <a:latin typeface="Narkisim" panose="020E0502050101010101" pitchFamily="34" charset="-79"/>
                <a:cs typeface="Narkisim" panose="020E0502050101010101" pitchFamily="34" charset="-79"/>
              </a:rPr>
              <a:t>Puducun</a:t>
            </a:r>
            <a:r>
              <a:rPr lang="en-US" sz="1100" dirty="0">
                <a:latin typeface="Narkisim" panose="020E0502050101010101" pitchFamily="34" charset="-79"/>
                <a:cs typeface="Narkisim" panose="020E0502050101010101" pitchFamily="34" charset="-79"/>
              </a:rPr>
              <a:t>, </a:t>
            </a:r>
            <a:r>
              <a:rPr lang="en-US" sz="1100" dirty="0" err="1">
                <a:latin typeface="Narkisim" panose="020E0502050101010101" pitchFamily="34" charset="-79"/>
                <a:cs typeface="Narkisim" panose="020E0502050101010101" pitchFamily="34" charset="-79"/>
              </a:rPr>
              <a:t>Changanxian</a:t>
            </a:r>
            <a:r>
              <a:rPr lang="en-US" sz="1100" dirty="0">
                <a:latin typeface="Narkisim" panose="020E0502050101010101" pitchFamily="34" charset="-79"/>
                <a:cs typeface="Narkisim" panose="020E0502050101010101" pitchFamily="34" charset="-79"/>
              </a:rPr>
              <a:t>, Xian, Shaanxi Province </a:t>
            </a:r>
          </a:p>
        </p:txBody>
      </p:sp>
      <p:sp>
        <p:nvSpPr>
          <p:cNvPr id="9" name="TextBox 8"/>
          <p:cNvSpPr txBox="1"/>
          <p:nvPr/>
        </p:nvSpPr>
        <p:spPr>
          <a:xfrm>
            <a:off x="3544478" y="1838227"/>
            <a:ext cx="2036190" cy="2554545"/>
          </a:xfrm>
          <a:prstGeom prst="rect">
            <a:avLst/>
          </a:prstGeom>
          <a:noFill/>
        </p:spPr>
        <p:txBody>
          <a:bodyPr wrap="square" rtlCol="0">
            <a:spAutoFit/>
          </a:bodyPr>
          <a:lstStyle/>
          <a:p>
            <a:pPr algn="ctr"/>
            <a:r>
              <a:rPr lang="en-US" sz="2000" dirty="0" smtClean="0">
                <a:latin typeface="Narkisim" panose="020E0502050101010101" pitchFamily="34" charset="-79"/>
                <a:cs typeface="Narkisim" panose="020E0502050101010101" pitchFamily="34" charset="-79"/>
              </a:rPr>
              <a:t>What animals can you find?</a:t>
            </a:r>
          </a:p>
          <a:p>
            <a:pPr algn="ctr"/>
            <a:r>
              <a:rPr lang="en-US" sz="2000" dirty="0" smtClean="0">
                <a:latin typeface="Narkisim" panose="020E0502050101010101" pitchFamily="34" charset="-79"/>
                <a:cs typeface="Narkisim" panose="020E0502050101010101" pitchFamily="34" charset="-79"/>
              </a:rPr>
              <a:t>Would you call these realistic or stylized?</a:t>
            </a:r>
          </a:p>
          <a:p>
            <a:pPr algn="ctr"/>
            <a:r>
              <a:rPr lang="en-US" sz="2000" dirty="0" smtClean="0">
                <a:latin typeface="Narkisim" panose="020E0502050101010101" pitchFamily="34" charset="-79"/>
                <a:cs typeface="Narkisim" panose="020E0502050101010101" pitchFamily="34" charset="-79"/>
              </a:rPr>
              <a:t>What kind of lines can you find on these pieces?</a:t>
            </a:r>
            <a:endParaRPr lang="en-US" sz="2000"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980425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14.255.205.171/Portals/AntiqueImages/t3_201108151002046980.jpg"/>
          <p:cNvPicPr>
            <a:picLocks noChangeAspect="1" noChangeArrowheads="1"/>
          </p:cNvPicPr>
          <p:nvPr/>
        </p:nvPicPr>
        <p:blipFill rotWithShape="1">
          <a:blip r:embed="rId3">
            <a:extLst>
              <a:ext uri="{28A0092B-C50C-407E-A947-70E740481C1C}">
                <a14:useLocalDpi xmlns:a14="http://schemas.microsoft.com/office/drawing/2010/main" val="0"/>
              </a:ext>
            </a:extLst>
          </a:blip>
          <a:srcRect t="8866"/>
          <a:stretch/>
        </p:blipFill>
        <p:spPr bwMode="auto">
          <a:xfrm>
            <a:off x="358219" y="179109"/>
            <a:ext cx="4666268" cy="57503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114.255.205.171/portals/1/images/collections/U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1808163"/>
            <a:ext cx="171450" cy="89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14.255.205.171/portals/1/images/collections/Dow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275" y="1808163"/>
            <a:ext cx="171450" cy="89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98381" y="6022516"/>
            <a:ext cx="3030583" cy="769441"/>
          </a:xfrm>
          <a:prstGeom prst="rect">
            <a:avLst/>
          </a:prstGeom>
          <a:noFill/>
        </p:spPr>
        <p:txBody>
          <a:bodyPr wrap="square" rtlCol="0">
            <a:spAutoFit/>
          </a:bodyPr>
          <a:lstStyle/>
          <a:p>
            <a:r>
              <a:rPr lang="en-US" sz="1100" dirty="0">
                <a:latin typeface="Narkisim" panose="020E0502050101010101" pitchFamily="34" charset="-79"/>
                <a:cs typeface="Narkisim" panose="020E0502050101010101" pitchFamily="34" charset="-79"/>
              </a:rPr>
              <a:t>Luan </a:t>
            </a:r>
            <a:r>
              <a:rPr lang="en-US" sz="1100" dirty="0" err="1">
                <a:latin typeface="Narkisim" panose="020E0502050101010101" pitchFamily="34" charset="-79"/>
                <a:cs typeface="Narkisim" panose="020E0502050101010101" pitchFamily="34" charset="-79"/>
              </a:rPr>
              <a:t>Shu</a:t>
            </a:r>
            <a:r>
              <a:rPr lang="en-US" sz="1100" dirty="0">
                <a:latin typeface="Narkisim" panose="020E0502050101010101" pitchFamily="34" charset="-79"/>
                <a:cs typeface="Narkisim" panose="020E0502050101010101" pitchFamily="34" charset="-79"/>
              </a:rPr>
              <a:t> vessel (</a:t>
            </a:r>
            <a:r>
              <a:rPr lang="en-US" sz="1100" dirty="0" err="1">
                <a:latin typeface="Narkisim" panose="020E0502050101010101" pitchFamily="34" charset="-79"/>
                <a:cs typeface="Narkisim" panose="020E0502050101010101" pitchFamily="34" charset="-79"/>
              </a:rPr>
              <a:t>fou</a:t>
            </a:r>
            <a:r>
              <a:rPr lang="en-US" sz="1100" dirty="0" smtClean="0">
                <a:latin typeface="Narkisim" panose="020E0502050101010101" pitchFamily="34" charset="-79"/>
                <a:cs typeface="Narkisim" panose="020E0502050101010101" pitchFamily="34" charset="-79"/>
              </a:rPr>
              <a:t>)</a:t>
            </a:r>
          </a:p>
          <a:p>
            <a:r>
              <a:rPr lang="en-US" sz="1100" dirty="0" smtClean="0">
                <a:latin typeface="Narkisim" panose="020E0502050101010101" pitchFamily="34" charset="-79"/>
                <a:cs typeface="Narkisim" panose="020E0502050101010101" pitchFamily="34" charset="-79"/>
              </a:rPr>
              <a:t>Zhou (Mid </a:t>
            </a:r>
            <a:r>
              <a:rPr lang="en-US" sz="1100" dirty="0">
                <a:latin typeface="Narkisim" panose="020E0502050101010101" pitchFamily="34" charset="-79"/>
                <a:cs typeface="Narkisim" panose="020E0502050101010101" pitchFamily="34" charset="-79"/>
              </a:rPr>
              <a:t>Spring and </a:t>
            </a:r>
            <a:r>
              <a:rPr lang="en-US" sz="1100" dirty="0" smtClean="0">
                <a:latin typeface="Narkisim" panose="020E0502050101010101" pitchFamily="34" charset="-79"/>
                <a:cs typeface="Narkisim" panose="020E0502050101010101" pitchFamily="34" charset="-79"/>
              </a:rPr>
              <a:t>Autumn) </a:t>
            </a:r>
            <a:r>
              <a:rPr lang="en-US" sz="1100" dirty="0">
                <a:latin typeface="Narkisim" panose="020E0502050101010101" pitchFamily="34" charset="-79"/>
                <a:cs typeface="Narkisim" panose="020E0502050101010101" pitchFamily="34" charset="-79"/>
              </a:rPr>
              <a:t>(670–571 </a:t>
            </a:r>
            <a:r>
              <a:rPr lang="en-US" sz="1100" dirty="0" smtClean="0">
                <a:latin typeface="Narkisim" panose="020E0502050101010101" pitchFamily="34" charset="-79"/>
                <a:cs typeface="Narkisim" panose="020E0502050101010101" pitchFamily="34" charset="-79"/>
              </a:rPr>
              <a:t>BCE)</a:t>
            </a:r>
            <a:endParaRPr lang="en-US" sz="1100" dirty="0">
              <a:latin typeface="Narkisim" panose="020E0502050101010101" pitchFamily="34" charset="-79"/>
              <a:cs typeface="Narkisim" panose="020E0502050101010101" pitchFamily="34" charset="-79"/>
            </a:endParaRPr>
          </a:p>
          <a:p>
            <a:r>
              <a:rPr lang="en-US" sz="1100" dirty="0" smtClean="0">
                <a:latin typeface="Narkisim" panose="020E0502050101010101" pitchFamily="34" charset="-79"/>
                <a:cs typeface="Narkisim" panose="020E0502050101010101" pitchFamily="34" charset="-79"/>
              </a:rPr>
              <a:t>Height </a:t>
            </a:r>
            <a:r>
              <a:rPr lang="en-US" sz="1100" dirty="0">
                <a:latin typeface="Narkisim" panose="020E0502050101010101" pitchFamily="34" charset="-79"/>
                <a:cs typeface="Narkisim" panose="020E0502050101010101" pitchFamily="34" charset="-79"/>
              </a:rPr>
              <a:t>40.8 cm, Diameter at mouth 16.5 </a:t>
            </a:r>
            <a:r>
              <a:rPr lang="en-US" sz="1100" dirty="0" smtClean="0">
                <a:latin typeface="Narkisim" panose="020E0502050101010101" pitchFamily="34" charset="-79"/>
                <a:cs typeface="Narkisim" panose="020E0502050101010101" pitchFamily="34" charset="-79"/>
              </a:rPr>
              <a:t>cm</a:t>
            </a:r>
            <a:endParaRPr lang="en-US" sz="1100" dirty="0">
              <a:latin typeface="Narkisim" panose="020E0502050101010101" pitchFamily="34" charset="-79"/>
              <a:cs typeface="Narkisim" panose="020E0502050101010101" pitchFamily="34" charset="-79"/>
            </a:endParaRPr>
          </a:p>
          <a:p>
            <a:r>
              <a:rPr lang="en-US" sz="1100" dirty="0">
                <a:latin typeface="Narkisim" panose="020E0502050101010101" pitchFamily="34" charset="-79"/>
                <a:cs typeface="Narkisim" panose="020E0502050101010101" pitchFamily="34" charset="-79"/>
              </a:rPr>
              <a:t>  	</a:t>
            </a:r>
          </a:p>
        </p:txBody>
      </p:sp>
      <p:sp>
        <p:nvSpPr>
          <p:cNvPr id="3" name="TextBox 2"/>
          <p:cNvSpPr txBox="1"/>
          <p:nvPr/>
        </p:nvSpPr>
        <p:spPr>
          <a:xfrm>
            <a:off x="4707197" y="5556981"/>
            <a:ext cx="3218027" cy="276999"/>
          </a:xfrm>
          <a:prstGeom prst="rect">
            <a:avLst/>
          </a:prstGeom>
          <a:noFill/>
        </p:spPr>
        <p:txBody>
          <a:bodyPr wrap="square" rtlCol="0">
            <a:spAutoFit/>
          </a:bodyPr>
          <a:lstStyle/>
          <a:p>
            <a:r>
              <a:rPr lang="en-US" sz="1200" dirty="0">
                <a:latin typeface="Narkisim" panose="020E0502050101010101" pitchFamily="34" charset="-79"/>
                <a:cs typeface="Narkisim" panose="020E0502050101010101" pitchFamily="34" charset="-79"/>
              </a:rPr>
              <a:t>	</a:t>
            </a:r>
          </a:p>
        </p:txBody>
      </p:sp>
      <p:pic>
        <p:nvPicPr>
          <p:cNvPr id="7170" name="Picture 2" descr="Bronze gui (ritual food vessel)"/>
          <p:cNvPicPr>
            <a:picLocks noChangeAspect="1" noChangeArrowheads="1"/>
          </p:cNvPicPr>
          <p:nvPr/>
        </p:nvPicPr>
        <p:blipFill rotWithShape="1">
          <a:blip r:embed="rId6">
            <a:extLst>
              <a:ext uri="{28A0092B-C50C-407E-A947-70E740481C1C}">
                <a14:useLocalDpi xmlns:a14="http://schemas.microsoft.com/office/drawing/2010/main" val="0"/>
              </a:ext>
            </a:extLst>
          </a:blip>
          <a:srcRect t="8173" r="1162" b="14990"/>
          <a:stretch/>
        </p:blipFill>
        <p:spPr bwMode="auto">
          <a:xfrm>
            <a:off x="7022969" y="179109"/>
            <a:ext cx="4892511" cy="5654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29600" y="6084072"/>
            <a:ext cx="3233393" cy="646331"/>
          </a:xfrm>
          <a:prstGeom prst="rect">
            <a:avLst/>
          </a:prstGeom>
          <a:noFill/>
        </p:spPr>
        <p:txBody>
          <a:bodyPr wrap="square" rtlCol="0">
            <a:spAutoFit/>
          </a:bodyPr>
          <a:lstStyle/>
          <a:p>
            <a:r>
              <a:rPr lang="en-US" sz="1200" dirty="0">
                <a:latin typeface="Narkisim" panose="020E0502050101010101" pitchFamily="34" charset="-79"/>
                <a:cs typeface="Narkisim" panose="020E0502050101010101" pitchFamily="34" charset="-79"/>
              </a:rPr>
              <a:t>Chinese Zhou ritual vessel (</a:t>
            </a:r>
            <a:r>
              <a:rPr lang="en-US" sz="1200" dirty="0" err="1">
                <a:latin typeface="Narkisim" panose="020E0502050101010101" pitchFamily="34" charset="-79"/>
                <a:cs typeface="Narkisim" panose="020E0502050101010101" pitchFamily="34" charset="-79"/>
              </a:rPr>
              <a:t>gui</a:t>
            </a:r>
            <a:r>
              <a:rPr lang="en-US" sz="1200" dirty="0">
                <a:latin typeface="Narkisim" panose="020E0502050101010101" pitchFamily="34" charset="-79"/>
                <a:cs typeface="Narkisim" panose="020E0502050101010101" pitchFamily="34" charset="-79"/>
              </a:rPr>
              <a:t>)</a:t>
            </a:r>
          </a:p>
          <a:p>
            <a:r>
              <a:rPr lang="en-US" sz="1200" dirty="0" smtClean="0">
                <a:latin typeface="Narkisim" panose="020E0502050101010101" pitchFamily="34" charset="-79"/>
                <a:cs typeface="Narkisim" panose="020E0502050101010101" pitchFamily="34" charset="-79"/>
              </a:rPr>
              <a:t>early </a:t>
            </a:r>
            <a:r>
              <a:rPr lang="en-US" sz="1200" dirty="0">
                <a:latin typeface="Narkisim" panose="020E0502050101010101" pitchFamily="34" charset="-79"/>
                <a:cs typeface="Narkisim" panose="020E0502050101010101" pitchFamily="34" charset="-79"/>
              </a:rPr>
              <a:t>Western Zhou dynasty, 11th century </a:t>
            </a:r>
            <a:r>
              <a:rPr lang="en-US" sz="1200" dirty="0" smtClean="0">
                <a:latin typeface="Narkisim" panose="020E0502050101010101" pitchFamily="34" charset="-79"/>
                <a:cs typeface="Narkisim" panose="020E0502050101010101" pitchFamily="34" charset="-79"/>
              </a:rPr>
              <a:t>BCE</a:t>
            </a:r>
          </a:p>
          <a:p>
            <a:r>
              <a:rPr lang="en-US" sz="1200" dirty="0" smtClean="0">
                <a:latin typeface="Narkisim" panose="020E0502050101010101" pitchFamily="34" charset="-79"/>
                <a:cs typeface="Narkisim" panose="020E0502050101010101" pitchFamily="34" charset="-79"/>
              </a:rPr>
              <a:t>British Museum</a:t>
            </a:r>
            <a:endParaRPr lang="en-US" sz="1200"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756114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3347</TotalTime>
  <Words>5859</Words>
  <Application>Microsoft Office PowerPoint</Application>
  <PresentationFormat>Widescreen</PresentationFormat>
  <Paragraphs>278</Paragraphs>
  <Slides>37</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Gungsuh</vt:lpstr>
      <vt:lpstr>ＭＳ Ｐゴシック</vt:lpstr>
      <vt:lpstr>AR JULIAN</vt:lpstr>
      <vt:lpstr>Arial</vt:lpstr>
      <vt:lpstr>Calibri</vt:lpstr>
      <vt:lpstr>Calibri Light</vt:lpstr>
      <vt:lpstr>Narkisim</vt:lpstr>
      <vt:lpstr>Office Theme</vt:lpstr>
      <vt:lpstr>Art of China</vt:lpstr>
      <vt:lpstr>PowerPoint Presentation</vt:lpstr>
      <vt:lpstr>Modern China    Shang Dynasty </vt:lpstr>
      <vt:lpstr>Shang Dynasty c. 1600 – 1046 BCE</vt:lpstr>
      <vt:lpstr>PowerPoint Presentation</vt:lpstr>
      <vt:lpstr>PowerPoint Presentation</vt:lpstr>
      <vt:lpstr>PowerPoint Presentation</vt:lpstr>
      <vt:lpstr>Zhou Dynasty  1045 – 256 BCE</vt:lpstr>
      <vt:lpstr>PowerPoint Presentation</vt:lpstr>
      <vt:lpstr>PowerPoint Presentation</vt:lpstr>
      <vt:lpstr>Bianzhong 編鐘 Chinese Bronze Bells</vt:lpstr>
      <vt:lpstr>Qin Dynasty (221 – 206 BCE) Terracotta Warriors</vt:lpstr>
      <vt:lpstr>PowerPoint Presentation</vt:lpstr>
      <vt:lpstr>PowerPoint Presentation</vt:lpstr>
      <vt:lpstr>Great Wall  of China</vt:lpstr>
      <vt:lpstr>PowerPoint Presentation</vt:lpstr>
      <vt:lpstr>Han Dynasty 206 BCE – 220 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of China</dc:title>
  <dc:creator>Robert and Syndi McIver</dc:creator>
  <cp:lastModifiedBy>Robert and Syndi McIver</cp:lastModifiedBy>
  <cp:revision>147</cp:revision>
  <dcterms:created xsi:type="dcterms:W3CDTF">2013-11-11T00:39:55Z</dcterms:created>
  <dcterms:modified xsi:type="dcterms:W3CDTF">2013-12-09T19:56:28Z</dcterms:modified>
</cp:coreProperties>
</file>