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8" r:id="rId2"/>
    <p:sldId id="262" r:id="rId3"/>
    <p:sldId id="258" r:id="rId4"/>
    <p:sldId id="259" r:id="rId5"/>
    <p:sldId id="260" r:id="rId6"/>
    <p:sldId id="256" r:id="rId7"/>
    <p:sldId id="257" r:id="rId8"/>
    <p:sldId id="261" r:id="rId9"/>
  </p:sldIdLst>
  <p:sldSz cx="7315200" cy="96012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51" autoAdjust="0"/>
    <p:restoredTop sz="93923" autoAdjust="0"/>
  </p:normalViewPr>
  <p:slideViewPr>
    <p:cSldViewPr snapToGrid="0">
      <p:cViewPr varScale="1">
        <p:scale>
          <a:sx n="46" d="100"/>
          <a:sy n="46" d="100"/>
        </p:scale>
        <p:origin x="18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AFAC809B-D9BC-4EC1-BCD0-0E7BD7F4BC64}" type="datetimeFigureOut">
              <a:rPr lang="en-US" smtClean="0"/>
              <a:t>11/21/2019</a:t>
            </a:fld>
            <a:endParaRPr lang="en-US"/>
          </a:p>
        </p:txBody>
      </p:sp>
      <p:sp>
        <p:nvSpPr>
          <p:cNvPr id="4" name="Slide Image Placeholder 3"/>
          <p:cNvSpPr>
            <a:spLocks noGrp="1" noRot="1" noChangeAspect="1"/>
          </p:cNvSpPr>
          <p:nvPr>
            <p:ph type="sldImg" idx="2"/>
          </p:nvPr>
        </p:nvSpPr>
        <p:spPr>
          <a:xfrm>
            <a:off x="2335213" y="1169988"/>
            <a:ext cx="24066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E2C67BEC-1634-44EC-B957-984038783974}" type="slidenum">
              <a:rPr lang="en-US" smtClean="0"/>
              <a:t>‹#›</a:t>
            </a:fld>
            <a:endParaRPr lang="en-US"/>
          </a:p>
        </p:txBody>
      </p:sp>
    </p:spTree>
    <p:extLst>
      <p:ext uri="{BB962C8B-B14F-4D97-AF65-F5344CB8AC3E}">
        <p14:creationId xmlns:p14="http://schemas.microsoft.com/office/powerpoint/2010/main" val="2504557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 Copy onto Kraft (tan) paper and cut in half</a:t>
            </a:r>
          </a:p>
        </p:txBody>
      </p:sp>
      <p:sp>
        <p:nvSpPr>
          <p:cNvPr id="4" name="Slide Number Placeholder 3"/>
          <p:cNvSpPr>
            <a:spLocks noGrp="1"/>
          </p:cNvSpPr>
          <p:nvPr>
            <p:ph type="sldNum" sz="quarter" idx="5"/>
          </p:nvPr>
        </p:nvSpPr>
        <p:spPr/>
        <p:txBody>
          <a:bodyPr/>
          <a:lstStyle/>
          <a:p>
            <a:fld id="{E2C67BEC-1634-44EC-B957-984038783974}" type="slidenum">
              <a:rPr lang="en-US" smtClean="0"/>
              <a:t>1</a:t>
            </a:fld>
            <a:endParaRPr lang="en-US"/>
          </a:p>
        </p:txBody>
      </p:sp>
    </p:spTree>
    <p:extLst>
      <p:ext uri="{BB962C8B-B14F-4D97-AF65-F5344CB8AC3E}">
        <p14:creationId xmlns:p14="http://schemas.microsoft.com/office/powerpoint/2010/main" val="206705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571308"/>
            <a:ext cx="6217920" cy="334264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5042853"/>
            <a:ext cx="5486400" cy="2318067"/>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4B2613-3DE0-4B71-8F6F-A2A00AC899C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173394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B2613-3DE0-4B71-8F6F-A2A00AC899C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140843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511175"/>
            <a:ext cx="1577340"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511175"/>
            <a:ext cx="4640580"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B2613-3DE0-4B71-8F6F-A2A00AC899C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169390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B2613-3DE0-4B71-8F6F-A2A00AC899C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307664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393635"/>
            <a:ext cx="6309360" cy="3993832"/>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425250"/>
            <a:ext cx="6309360" cy="2100262"/>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4B2613-3DE0-4B71-8F6F-A2A00AC899C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301038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555875"/>
            <a:ext cx="310896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555875"/>
            <a:ext cx="310896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4B2613-3DE0-4B71-8F6F-A2A00AC899C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418070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511177"/>
            <a:ext cx="630936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353628"/>
            <a:ext cx="3094672" cy="1153477"/>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4" name="Content Placeholder 3"/>
          <p:cNvSpPr>
            <a:spLocks noGrp="1"/>
          </p:cNvSpPr>
          <p:nvPr>
            <p:ph sz="half" idx="2"/>
          </p:nvPr>
        </p:nvSpPr>
        <p:spPr>
          <a:xfrm>
            <a:off x="503874" y="3507105"/>
            <a:ext cx="3094672"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353628"/>
            <a:ext cx="3109913" cy="1153477"/>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6" name="Content Placeholder 5"/>
          <p:cNvSpPr>
            <a:spLocks noGrp="1"/>
          </p:cNvSpPr>
          <p:nvPr>
            <p:ph sz="quarter" idx="4"/>
          </p:nvPr>
        </p:nvSpPr>
        <p:spPr>
          <a:xfrm>
            <a:off x="3703320" y="3507105"/>
            <a:ext cx="3109913"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4B2613-3DE0-4B71-8F6F-A2A00AC899CE}" type="datetimeFigureOut">
              <a:rPr lang="en-US" smtClean="0"/>
              <a:t>11/21/2019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179964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4B2613-3DE0-4B71-8F6F-A2A00AC899CE}" type="datetimeFigureOut">
              <a:rPr lang="en-US" smtClean="0"/>
              <a:t>11/21/2019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414442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B2613-3DE0-4B71-8F6F-A2A00AC899CE}" type="datetimeFigureOut">
              <a:rPr lang="en-US" smtClean="0"/>
              <a:t>11/21/2019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299010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40080"/>
            <a:ext cx="2359342" cy="22402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382397"/>
            <a:ext cx="3703320" cy="6823075"/>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880360"/>
            <a:ext cx="2359342" cy="533622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44B2613-3DE0-4B71-8F6F-A2A00AC899C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316400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40080"/>
            <a:ext cx="2359342" cy="22402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382397"/>
            <a:ext cx="3703320" cy="6823075"/>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880360"/>
            <a:ext cx="2359342" cy="533622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44B2613-3DE0-4B71-8F6F-A2A00AC899C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ED322-B631-4853-A7AC-42A07620E081}" type="slidenum">
              <a:rPr lang="en-US" smtClean="0"/>
              <a:t>‹#›</a:t>
            </a:fld>
            <a:endParaRPr lang="en-US"/>
          </a:p>
        </p:txBody>
      </p:sp>
    </p:spTree>
    <p:extLst>
      <p:ext uri="{BB962C8B-B14F-4D97-AF65-F5344CB8AC3E}">
        <p14:creationId xmlns:p14="http://schemas.microsoft.com/office/powerpoint/2010/main" val="90306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11177"/>
            <a:ext cx="630936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555875"/>
            <a:ext cx="630936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8898892"/>
            <a:ext cx="1645920" cy="511175"/>
          </a:xfrm>
          <a:prstGeom prst="rect">
            <a:avLst/>
          </a:prstGeom>
        </p:spPr>
        <p:txBody>
          <a:bodyPr vert="horz" lIns="91440" tIns="45720" rIns="91440" bIns="45720" rtlCol="0" anchor="ctr"/>
          <a:lstStyle>
            <a:lvl1pPr algn="l">
              <a:defRPr sz="960">
                <a:solidFill>
                  <a:schemeClr val="tx1">
                    <a:tint val="75000"/>
                  </a:schemeClr>
                </a:solidFill>
              </a:defRPr>
            </a:lvl1pPr>
          </a:lstStyle>
          <a:p>
            <a:fld id="{144B2613-3DE0-4B71-8F6F-A2A00AC899CE}" type="datetimeFigureOut">
              <a:rPr lang="en-US" smtClean="0"/>
              <a:t>11/21/2019</a:t>
            </a:fld>
            <a:endParaRPr lang="en-US"/>
          </a:p>
        </p:txBody>
      </p:sp>
      <p:sp>
        <p:nvSpPr>
          <p:cNvPr id="5" name="Footer Placeholder 4"/>
          <p:cNvSpPr>
            <a:spLocks noGrp="1"/>
          </p:cNvSpPr>
          <p:nvPr>
            <p:ph type="ftr" sz="quarter" idx="3"/>
          </p:nvPr>
        </p:nvSpPr>
        <p:spPr>
          <a:xfrm>
            <a:off x="2423160" y="8898892"/>
            <a:ext cx="2468880" cy="511175"/>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8898892"/>
            <a:ext cx="1645920" cy="511175"/>
          </a:xfrm>
          <a:prstGeom prst="rect">
            <a:avLst/>
          </a:prstGeom>
        </p:spPr>
        <p:txBody>
          <a:bodyPr vert="horz" lIns="91440" tIns="45720" rIns="91440" bIns="45720" rtlCol="0" anchor="ctr"/>
          <a:lstStyle>
            <a:lvl1pPr algn="r">
              <a:defRPr sz="960">
                <a:solidFill>
                  <a:schemeClr val="tx1">
                    <a:tint val="75000"/>
                  </a:schemeClr>
                </a:solidFill>
              </a:defRPr>
            </a:lvl1pPr>
          </a:lstStyle>
          <a:p>
            <a:fld id="{AF1ED322-B631-4853-A7AC-42A07620E081}" type="slidenum">
              <a:rPr lang="en-US" smtClean="0"/>
              <a:t>‹#›</a:t>
            </a:fld>
            <a:endParaRPr lang="en-US"/>
          </a:p>
        </p:txBody>
      </p:sp>
    </p:spTree>
    <p:extLst>
      <p:ext uri="{BB962C8B-B14F-4D97-AF65-F5344CB8AC3E}">
        <p14:creationId xmlns:p14="http://schemas.microsoft.com/office/powerpoint/2010/main" val="609624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jpe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1B94A5-2163-4D44-BE88-FE24A24847DD}"/>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4287" t="3608" r="3668" b="2680"/>
          <a:stretch/>
        </p:blipFill>
        <p:spPr>
          <a:xfrm rot="5400000">
            <a:off x="1369002" y="-1359477"/>
            <a:ext cx="4572000" cy="7310008"/>
          </a:xfrm>
          <a:prstGeom prst="rect">
            <a:avLst/>
          </a:prstGeom>
        </p:spPr>
      </p:pic>
      <p:pic>
        <p:nvPicPr>
          <p:cNvPr id="4" name="Picture 3">
            <a:extLst>
              <a:ext uri="{FF2B5EF4-FFF2-40B4-BE49-F238E27FC236}">
                <a16:creationId xmlns:a16="http://schemas.microsoft.com/office/drawing/2014/main" id="{3B2DA072-8E42-4798-BBA7-2D8F753AF647}"/>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4287" t="3608" r="3668" b="2680"/>
          <a:stretch/>
        </p:blipFill>
        <p:spPr>
          <a:xfrm rot="5400000">
            <a:off x="1371599" y="3654083"/>
            <a:ext cx="4572000" cy="7315200"/>
          </a:xfrm>
          <a:prstGeom prst="rect">
            <a:avLst/>
          </a:prstGeom>
        </p:spPr>
      </p:pic>
    </p:spTree>
    <p:extLst>
      <p:ext uri="{BB962C8B-B14F-4D97-AF65-F5344CB8AC3E}">
        <p14:creationId xmlns:p14="http://schemas.microsoft.com/office/powerpoint/2010/main" val="356912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414D2F4B-9279-449E-B62F-10505D2767F4}"/>
              </a:ext>
            </a:extLst>
          </p:cNvPr>
          <p:cNvPicPr>
            <a:picLocks noChangeAspect="1"/>
          </p:cNvPicPr>
          <p:nvPr/>
        </p:nvPicPr>
        <p:blipFill rotWithShape="1">
          <a:blip r:embed="rId2">
            <a:extLst>
              <a:ext uri="{28A0092B-C50C-407E-A947-70E740481C1C}">
                <a14:useLocalDpi xmlns:a14="http://schemas.microsoft.com/office/drawing/2010/main" val="0"/>
              </a:ext>
            </a:extLst>
          </a:blip>
          <a:srcRect l="22060" t="87132" r="71330" b="10488"/>
          <a:stretch/>
        </p:blipFill>
        <p:spPr>
          <a:xfrm>
            <a:off x="5610649" y="1947741"/>
            <a:ext cx="1609725" cy="1015568"/>
          </a:xfrm>
          <a:prstGeom prst="rect">
            <a:avLst/>
          </a:prstGeom>
        </p:spPr>
      </p:pic>
      <p:sp>
        <p:nvSpPr>
          <p:cNvPr id="8" name="TextBox 7">
            <a:extLst>
              <a:ext uri="{FF2B5EF4-FFF2-40B4-BE49-F238E27FC236}">
                <a16:creationId xmlns:a16="http://schemas.microsoft.com/office/drawing/2014/main" id="{44BDB86C-01FC-4D41-B007-18DD6AA0EBA2}"/>
              </a:ext>
            </a:extLst>
          </p:cNvPr>
          <p:cNvSpPr txBox="1"/>
          <p:nvPr/>
        </p:nvSpPr>
        <p:spPr>
          <a:xfrm>
            <a:off x="-5" y="504825"/>
            <a:ext cx="7130809" cy="723275"/>
          </a:xfrm>
          <a:prstGeom prst="rect">
            <a:avLst/>
          </a:prstGeom>
          <a:noFill/>
        </p:spPr>
        <p:txBody>
          <a:bodyPr wrap="square" rtlCol="0">
            <a:spAutoFit/>
          </a:bodyPr>
          <a:lstStyle/>
          <a:p>
            <a:pPr marL="228600" indent="-228600" defTabSz="228600">
              <a:spcBef>
                <a:spcPts val="600"/>
              </a:spcBef>
            </a:pPr>
            <a:r>
              <a:rPr lang="en-US" sz="1200" dirty="0"/>
              <a:t>1) 	Refer to the handout and break your name into “letter sounds”. Some letters may have their own letter sounds, others may combine to form one letter sound, and some won’t have a sound at all! </a:t>
            </a:r>
          </a:p>
          <a:p>
            <a:pPr defTabSz="228600">
              <a:spcBef>
                <a:spcPts val="600"/>
              </a:spcBef>
            </a:pPr>
            <a:r>
              <a:rPr lang="en-US" sz="1200" dirty="0"/>
              <a:t>	</a:t>
            </a:r>
            <a:r>
              <a:rPr lang="en-US" sz="1200" i="1" dirty="0"/>
              <a:t>Example: HEATHER (7 letters)  =  </a:t>
            </a:r>
            <a:r>
              <a:rPr lang="en-US" sz="1200" i="1" u="sng" dirty="0"/>
              <a:t>H</a:t>
            </a:r>
            <a:r>
              <a:rPr lang="en-US" sz="1200" i="1" dirty="0"/>
              <a:t>  </a:t>
            </a:r>
            <a:r>
              <a:rPr lang="en-US" sz="1200" i="1" u="sng" dirty="0"/>
              <a:t>E</a:t>
            </a:r>
            <a:r>
              <a:rPr lang="en-US" sz="1200" i="1" dirty="0"/>
              <a:t>  </a:t>
            </a:r>
            <a:r>
              <a:rPr lang="en-US" sz="1200" i="1" u="sng" dirty="0"/>
              <a:t>TH</a:t>
            </a:r>
            <a:r>
              <a:rPr lang="en-US" sz="1200" i="1" dirty="0"/>
              <a:t>  </a:t>
            </a:r>
            <a:r>
              <a:rPr lang="en-US" sz="1200" i="1" u="sng" dirty="0"/>
              <a:t>R</a:t>
            </a:r>
            <a:r>
              <a:rPr lang="en-US" sz="1200" i="1" dirty="0"/>
              <a:t>  (4 letter sounds)</a:t>
            </a:r>
          </a:p>
        </p:txBody>
      </p:sp>
      <p:sp>
        <p:nvSpPr>
          <p:cNvPr id="12" name="TextBox 11">
            <a:extLst>
              <a:ext uri="{FF2B5EF4-FFF2-40B4-BE49-F238E27FC236}">
                <a16:creationId xmlns:a16="http://schemas.microsoft.com/office/drawing/2014/main" id="{0B41C62F-A5B7-4424-8559-E30B5EE9A8C0}"/>
              </a:ext>
            </a:extLst>
          </p:cNvPr>
          <p:cNvSpPr txBox="1"/>
          <p:nvPr/>
        </p:nvSpPr>
        <p:spPr>
          <a:xfrm>
            <a:off x="-4" y="76200"/>
            <a:ext cx="2606996" cy="276999"/>
          </a:xfrm>
          <a:prstGeom prst="rect">
            <a:avLst/>
          </a:prstGeom>
          <a:noFill/>
          <a:ln>
            <a:noFill/>
          </a:ln>
        </p:spPr>
        <p:txBody>
          <a:bodyPr wrap="none" rtlCol="0">
            <a:spAutoFit/>
          </a:bodyPr>
          <a:lstStyle/>
          <a:p>
            <a:r>
              <a:rPr lang="en-US" sz="1200" b="1" dirty="0"/>
              <a:t>Translate Your Name to Hieroglyphics </a:t>
            </a:r>
          </a:p>
        </p:txBody>
      </p:sp>
      <p:sp>
        <p:nvSpPr>
          <p:cNvPr id="35" name="TextBox 34">
            <a:extLst>
              <a:ext uri="{FF2B5EF4-FFF2-40B4-BE49-F238E27FC236}">
                <a16:creationId xmlns:a16="http://schemas.microsoft.com/office/drawing/2014/main" id="{12433345-82A6-4D6C-9EA7-C45C5F301A5B}"/>
              </a:ext>
            </a:extLst>
          </p:cNvPr>
          <p:cNvSpPr txBox="1"/>
          <p:nvPr/>
        </p:nvSpPr>
        <p:spPr>
          <a:xfrm>
            <a:off x="28787" y="1864043"/>
            <a:ext cx="5971963" cy="646331"/>
          </a:xfrm>
          <a:prstGeom prst="rect">
            <a:avLst/>
          </a:prstGeom>
          <a:noFill/>
        </p:spPr>
        <p:txBody>
          <a:bodyPr wrap="square" rtlCol="0">
            <a:spAutoFit/>
          </a:bodyPr>
          <a:lstStyle/>
          <a:p>
            <a:pPr marL="228600" indent="-228600" defTabSz="228600">
              <a:buFont typeface="+mj-lt"/>
              <a:buAutoNum type="arabicParenR" startAt="2"/>
            </a:pPr>
            <a:r>
              <a:rPr lang="en-US" sz="1200" dirty="0"/>
              <a:t>Find the hieroglyphs that match each letter sound and sketch them here. Note: There may be more than one symbol for a letter sound! Sound it out and choose the symbol that matches best.  Be sure to </a:t>
            </a:r>
            <a:r>
              <a:rPr lang="en-US" sz="1200" i="1" dirty="0"/>
              <a:t>label</a:t>
            </a:r>
            <a:r>
              <a:rPr lang="en-US" sz="1200" dirty="0"/>
              <a:t> each symbol with the matching letter sound.</a:t>
            </a:r>
          </a:p>
        </p:txBody>
      </p:sp>
      <p:grpSp>
        <p:nvGrpSpPr>
          <p:cNvPr id="39" name="Group 38">
            <a:extLst>
              <a:ext uri="{FF2B5EF4-FFF2-40B4-BE49-F238E27FC236}">
                <a16:creationId xmlns:a16="http://schemas.microsoft.com/office/drawing/2014/main" id="{0591026F-B635-44A8-AC4D-B5FF27AD3B87}"/>
              </a:ext>
            </a:extLst>
          </p:cNvPr>
          <p:cNvGrpSpPr/>
          <p:nvPr/>
        </p:nvGrpSpPr>
        <p:grpSpPr>
          <a:xfrm>
            <a:off x="333799" y="1628775"/>
            <a:ext cx="6896100" cy="0"/>
            <a:chOff x="333799" y="1533525"/>
            <a:chExt cx="6896100" cy="0"/>
          </a:xfrm>
        </p:grpSpPr>
        <p:grpSp>
          <p:nvGrpSpPr>
            <p:cNvPr id="22" name="Group 21">
              <a:extLst>
                <a:ext uri="{FF2B5EF4-FFF2-40B4-BE49-F238E27FC236}">
                  <a16:creationId xmlns:a16="http://schemas.microsoft.com/office/drawing/2014/main" id="{91BA590B-F216-4DBC-BD61-AB1B0DD20DA3}"/>
                </a:ext>
              </a:extLst>
            </p:cNvPr>
            <p:cNvGrpSpPr/>
            <p:nvPr/>
          </p:nvGrpSpPr>
          <p:grpSpPr>
            <a:xfrm>
              <a:off x="333799" y="1533525"/>
              <a:ext cx="2223979" cy="0"/>
              <a:chOff x="1581150" y="1181100"/>
              <a:chExt cx="2223979" cy="0"/>
            </a:xfrm>
          </p:grpSpPr>
          <p:grpSp>
            <p:nvGrpSpPr>
              <p:cNvPr id="18" name="Group 17">
                <a:extLst>
                  <a:ext uri="{FF2B5EF4-FFF2-40B4-BE49-F238E27FC236}">
                    <a16:creationId xmlns:a16="http://schemas.microsoft.com/office/drawing/2014/main" id="{84A1FF2C-CE3B-43C8-80CB-841E8B555197}"/>
                  </a:ext>
                </a:extLst>
              </p:cNvPr>
              <p:cNvGrpSpPr/>
              <p:nvPr/>
            </p:nvGrpSpPr>
            <p:grpSpPr>
              <a:xfrm>
                <a:off x="1581150" y="1181100"/>
                <a:ext cx="1038121" cy="0"/>
                <a:chOff x="1581150" y="1181100"/>
                <a:chExt cx="1038121" cy="0"/>
              </a:xfrm>
            </p:grpSpPr>
            <p:cxnSp>
              <p:nvCxnSpPr>
                <p:cNvPr id="16" name="Straight Connector 15">
                  <a:extLst>
                    <a:ext uri="{FF2B5EF4-FFF2-40B4-BE49-F238E27FC236}">
                      <a16:creationId xmlns:a16="http://schemas.microsoft.com/office/drawing/2014/main" id="{A8E46C17-214A-4D88-8C62-C924450F22D6}"/>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4FDB21-FC29-48E9-9929-C9006D6CB24C}"/>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5A03FF5-8E89-4D33-AE63-EB4F2F15B4AF}"/>
                  </a:ext>
                </a:extLst>
              </p:cNvPr>
              <p:cNvGrpSpPr/>
              <p:nvPr/>
            </p:nvGrpSpPr>
            <p:grpSpPr>
              <a:xfrm>
                <a:off x="2767008" y="1181100"/>
                <a:ext cx="1038121" cy="0"/>
                <a:chOff x="1581150" y="1181100"/>
                <a:chExt cx="1038121" cy="0"/>
              </a:xfrm>
            </p:grpSpPr>
            <p:cxnSp>
              <p:nvCxnSpPr>
                <p:cNvPr id="20" name="Straight Connector 19">
                  <a:extLst>
                    <a:ext uri="{FF2B5EF4-FFF2-40B4-BE49-F238E27FC236}">
                      <a16:creationId xmlns:a16="http://schemas.microsoft.com/office/drawing/2014/main" id="{9B521312-D8C1-44DD-BA3F-CA68D9A33A4B}"/>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82DFF7-E0CC-43F1-9D24-19F68A597B07}"/>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D865D0EF-C751-4FFF-8958-F70E15C03350}"/>
                </a:ext>
              </a:extLst>
            </p:cNvPr>
            <p:cNvGrpSpPr/>
            <p:nvPr/>
          </p:nvGrpSpPr>
          <p:grpSpPr>
            <a:xfrm>
              <a:off x="2714845" y="1533525"/>
              <a:ext cx="1038121" cy="0"/>
              <a:chOff x="1581150" y="1181100"/>
              <a:chExt cx="1038121" cy="0"/>
            </a:xfrm>
          </p:grpSpPr>
          <p:cxnSp>
            <p:nvCxnSpPr>
              <p:cNvPr id="28" name="Straight Connector 27">
                <a:extLst>
                  <a:ext uri="{FF2B5EF4-FFF2-40B4-BE49-F238E27FC236}">
                    <a16:creationId xmlns:a16="http://schemas.microsoft.com/office/drawing/2014/main" id="{B8BF76E2-0860-4171-9649-CBC8E2CC319D}"/>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ABD060B-261E-4700-BD6A-856BACC56F07}"/>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0C0BDC2-5291-448F-9434-CBD02AED264D}"/>
                </a:ext>
              </a:extLst>
            </p:cNvPr>
            <p:cNvGrpSpPr/>
            <p:nvPr/>
          </p:nvGrpSpPr>
          <p:grpSpPr>
            <a:xfrm>
              <a:off x="3900703" y="1533525"/>
              <a:ext cx="1038121" cy="0"/>
              <a:chOff x="1581150" y="1181100"/>
              <a:chExt cx="1038121" cy="0"/>
            </a:xfrm>
          </p:grpSpPr>
          <p:cxnSp>
            <p:nvCxnSpPr>
              <p:cNvPr id="26" name="Straight Connector 25">
                <a:extLst>
                  <a:ext uri="{FF2B5EF4-FFF2-40B4-BE49-F238E27FC236}">
                    <a16:creationId xmlns:a16="http://schemas.microsoft.com/office/drawing/2014/main" id="{DDDA6729-A027-4C8B-8729-E05AB01051A0}"/>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17F0C-F451-4E3C-BC0D-A6DD25D13BF5}"/>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0596DFD-B484-40B0-B282-FDA133CF284B}"/>
                </a:ext>
              </a:extLst>
            </p:cNvPr>
            <p:cNvGrpSpPr/>
            <p:nvPr/>
          </p:nvGrpSpPr>
          <p:grpSpPr>
            <a:xfrm>
              <a:off x="5039253" y="1533525"/>
              <a:ext cx="1038121" cy="0"/>
              <a:chOff x="1581150" y="1181100"/>
              <a:chExt cx="1038121" cy="0"/>
            </a:xfrm>
          </p:grpSpPr>
          <p:cxnSp>
            <p:nvCxnSpPr>
              <p:cNvPr id="31" name="Straight Connector 30">
                <a:extLst>
                  <a:ext uri="{FF2B5EF4-FFF2-40B4-BE49-F238E27FC236}">
                    <a16:creationId xmlns:a16="http://schemas.microsoft.com/office/drawing/2014/main" id="{7BF20960-30C3-4775-8E92-4149C3E19DCB}"/>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6EF53C-6492-4AE8-AFBC-DCB7A36B9DFA}"/>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52F5972-7C56-4FFD-85BC-7B1479CF2BDA}"/>
                </a:ext>
              </a:extLst>
            </p:cNvPr>
            <p:cNvGrpSpPr/>
            <p:nvPr/>
          </p:nvGrpSpPr>
          <p:grpSpPr>
            <a:xfrm>
              <a:off x="6191778" y="1533525"/>
              <a:ext cx="1038121" cy="0"/>
              <a:chOff x="1581150" y="1181100"/>
              <a:chExt cx="1038121" cy="0"/>
            </a:xfrm>
          </p:grpSpPr>
          <p:cxnSp>
            <p:nvCxnSpPr>
              <p:cNvPr id="37" name="Straight Connector 36">
                <a:extLst>
                  <a:ext uri="{FF2B5EF4-FFF2-40B4-BE49-F238E27FC236}">
                    <a16:creationId xmlns:a16="http://schemas.microsoft.com/office/drawing/2014/main" id="{1949367B-C64D-47CF-958E-BAD5BCC7C150}"/>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E8DCF2-9912-4DF6-91A3-D3462E767481}"/>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2" name="TextBox 71">
            <a:extLst>
              <a:ext uri="{FF2B5EF4-FFF2-40B4-BE49-F238E27FC236}">
                <a16:creationId xmlns:a16="http://schemas.microsoft.com/office/drawing/2014/main" id="{B4565C1E-74D9-497C-9A40-96D0862D931B}"/>
              </a:ext>
            </a:extLst>
          </p:cNvPr>
          <p:cNvSpPr txBox="1"/>
          <p:nvPr/>
        </p:nvSpPr>
        <p:spPr>
          <a:xfrm>
            <a:off x="2874012" y="95250"/>
            <a:ext cx="4419095" cy="276999"/>
          </a:xfrm>
          <a:prstGeom prst="rect">
            <a:avLst/>
          </a:prstGeom>
          <a:noFill/>
        </p:spPr>
        <p:txBody>
          <a:bodyPr wrap="none" rtlCol="0">
            <a:spAutoFit/>
          </a:bodyPr>
          <a:lstStyle/>
          <a:p>
            <a:r>
              <a:rPr lang="en-US" sz="1200" dirty="0"/>
              <a:t>Name: ____________________________   Teacher/Per: _________ </a:t>
            </a:r>
          </a:p>
        </p:txBody>
      </p:sp>
      <p:sp>
        <p:nvSpPr>
          <p:cNvPr id="102" name="TextBox 101">
            <a:extLst>
              <a:ext uri="{FF2B5EF4-FFF2-40B4-BE49-F238E27FC236}">
                <a16:creationId xmlns:a16="http://schemas.microsoft.com/office/drawing/2014/main" id="{290DFA58-A69B-4C4D-9F9C-CE6EDC86D6A1}"/>
              </a:ext>
            </a:extLst>
          </p:cNvPr>
          <p:cNvSpPr txBox="1"/>
          <p:nvPr/>
        </p:nvSpPr>
        <p:spPr>
          <a:xfrm>
            <a:off x="6190852" y="1981169"/>
            <a:ext cx="677636" cy="261610"/>
          </a:xfrm>
          <a:prstGeom prst="rect">
            <a:avLst/>
          </a:prstGeom>
          <a:noFill/>
        </p:spPr>
        <p:txBody>
          <a:bodyPr wrap="square" rtlCol="0">
            <a:spAutoFit/>
          </a:bodyPr>
          <a:lstStyle/>
          <a:p>
            <a:pPr algn="ctr"/>
            <a:r>
              <a:rPr lang="en-US" sz="1100" i="1" dirty="0"/>
              <a:t>Example</a:t>
            </a:r>
          </a:p>
        </p:txBody>
      </p:sp>
      <p:sp>
        <p:nvSpPr>
          <p:cNvPr id="103" name="TextBox 102">
            <a:extLst>
              <a:ext uri="{FF2B5EF4-FFF2-40B4-BE49-F238E27FC236}">
                <a16:creationId xmlns:a16="http://schemas.microsoft.com/office/drawing/2014/main" id="{BEC7C4AB-FD20-4F13-8136-AA263ACAEA30}"/>
              </a:ext>
            </a:extLst>
          </p:cNvPr>
          <p:cNvSpPr txBox="1"/>
          <p:nvPr/>
        </p:nvSpPr>
        <p:spPr>
          <a:xfrm>
            <a:off x="6217404" y="2731326"/>
            <a:ext cx="624533" cy="261610"/>
          </a:xfrm>
          <a:prstGeom prst="rect">
            <a:avLst/>
          </a:prstGeom>
          <a:noFill/>
        </p:spPr>
        <p:txBody>
          <a:bodyPr wrap="square" rtlCol="0">
            <a:spAutoFit/>
          </a:bodyPr>
          <a:lstStyle/>
          <a:p>
            <a:pPr algn="ctr"/>
            <a:r>
              <a:rPr lang="en-US" sz="1100" dirty="0"/>
              <a:t>( R )</a:t>
            </a:r>
          </a:p>
        </p:txBody>
      </p:sp>
      <p:grpSp>
        <p:nvGrpSpPr>
          <p:cNvPr id="109" name="Group 108">
            <a:extLst>
              <a:ext uri="{FF2B5EF4-FFF2-40B4-BE49-F238E27FC236}">
                <a16:creationId xmlns:a16="http://schemas.microsoft.com/office/drawing/2014/main" id="{057D8B14-F0D3-4AC3-9F48-0A9ABA3EB110}"/>
              </a:ext>
            </a:extLst>
          </p:cNvPr>
          <p:cNvGrpSpPr/>
          <p:nvPr/>
        </p:nvGrpSpPr>
        <p:grpSpPr>
          <a:xfrm>
            <a:off x="99555" y="5131889"/>
            <a:ext cx="7229904" cy="2916736"/>
            <a:chOff x="-5" y="76200"/>
            <a:chExt cx="7229904" cy="2916736"/>
          </a:xfrm>
        </p:grpSpPr>
        <p:pic>
          <p:nvPicPr>
            <p:cNvPr id="110" name="Picture 109">
              <a:extLst>
                <a:ext uri="{FF2B5EF4-FFF2-40B4-BE49-F238E27FC236}">
                  <a16:creationId xmlns:a16="http://schemas.microsoft.com/office/drawing/2014/main" id="{399441CD-CD92-48EB-A7D9-72ACF32B16F9}"/>
                </a:ext>
              </a:extLst>
            </p:cNvPr>
            <p:cNvPicPr>
              <a:picLocks noChangeAspect="1"/>
            </p:cNvPicPr>
            <p:nvPr/>
          </p:nvPicPr>
          <p:blipFill rotWithShape="1">
            <a:blip r:embed="rId2">
              <a:extLst>
                <a:ext uri="{28A0092B-C50C-407E-A947-70E740481C1C}">
                  <a14:useLocalDpi xmlns:a14="http://schemas.microsoft.com/office/drawing/2010/main" val="0"/>
                </a:ext>
              </a:extLst>
            </a:blip>
            <a:srcRect l="22060" t="87132" r="71330" b="10488"/>
            <a:stretch/>
          </p:blipFill>
          <p:spPr>
            <a:xfrm>
              <a:off x="5610649" y="1947741"/>
              <a:ext cx="1609725" cy="1015568"/>
            </a:xfrm>
            <a:prstGeom prst="rect">
              <a:avLst/>
            </a:prstGeom>
          </p:spPr>
        </p:pic>
        <p:sp>
          <p:nvSpPr>
            <p:cNvPr id="111" name="TextBox 110">
              <a:extLst>
                <a:ext uri="{FF2B5EF4-FFF2-40B4-BE49-F238E27FC236}">
                  <a16:creationId xmlns:a16="http://schemas.microsoft.com/office/drawing/2014/main" id="{05D66803-4064-49A9-B51A-567FCBFE6876}"/>
                </a:ext>
              </a:extLst>
            </p:cNvPr>
            <p:cNvSpPr txBox="1"/>
            <p:nvPr/>
          </p:nvSpPr>
          <p:spPr>
            <a:xfrm>
              <a:off x="-5" y="504825"/>
              <a:ext cx="7130809" cy="723275"/>
            </a:xfrm>
            <a:prstGeom prst="rect">
              <a:avLst/>
            </a:prstGeom>
            <a:noFill/>
          </p:spPr>
          <p:txBody>
            <a:bodyPr wrap="square" rtlCol="0">
              <a:spAutoFit/>
            </a:bodyPr>
            <a:lstStyle/>
            <a:p>
              <a:pPr marL="228600" indent="-228600" defTabSz="228600">
                <a:spcBef>
                  <a:spcPts val="600"/>
                </a:spcBef>
              </a:pPr>
              <a:r>
                <a:rPr lang="en-US" sz="1200" dirty="0"/>
                <a:t>1) 	Refer to the handout and break your name into “letter sounds”. Some letters may have their own letter sounds, others may combine to form one letter sound, and some won’t have a sound at all! </a:t>
              </a:r>
            </a:p>
            <a:p>
              <a:pPr defTabSz="228600">
                <a:spcBef>
                  <a:spcPts val="600"/>
                </a:spcBef>
              </a:pPr>
              <a:r>
                <a:rPr lang="en-US" sz="1200" dirty="0"/>
                <a:t>	</a:t>
              </a:r>
              <a:r>
                <a:rPr lang="en-US" sz="1200" i="1" dirty="0"/>
                <a:t>Example: HEATHER (7 letters)  =  </a:t>
              </a:r>
              <a:r>
                <a:rPr lang="en-US" sz="1200" i="1" u="sng" dirty="0"/>
                <a:t>H</a:t>
              </a:r>
              <a:r>
                <a:rPr lang="en-US" sz="1200" i="1" dirty="0"/>
                <a:t>  </a:t>
              </a:r>
              <a:r>
                <a:rPr lang="en-US" sz="1200" i="1" u="sng" dirty="0"/>
                <a:t>E</a:t>
              </a:r>
              <a:r>
                <a:rPr lang="en-US" sz="1200" i="1" dirty="0"/>
                <a:t>  </a:t>
              </a:r>
              <a:r>
                <a:rPr lang="en-US" sz="1200" i="1" u="sng" dirty="0"/>
                <a:t>TH</a:t>
              </a:r>
              <a:r>
                <a:rPr lang="en-US" sz="1200" i="1" dirty="0"/>
                <a:t>  </a:t>
              </a:r>
              <a:r>
                <a:rPr lang="en-US" sz="1200" i="1" u="sng" dirty="0"/>
                <a:t>R</a:t>
              </a:r>
              <a:r>
                <a:rPr lang="en-US" sz="1200" i="1" dirty="0"/>
                <a:t>  (4 letter sounds)</a:t>
              </a:r>
            </a:p>
          </p:txBody>
        </p:sp>
        <p:sp>
          <p:nvSpPr>
            <p:cNvPr id="112" name="TextBox 111">
              <a:extLst>
                <a:ext uri="{FF2B5EF4-FFF2-40B4-BE49-F238E27FC236}">
                  <a16:creationId xmlns:a16="http://schemas.microsoft.com/office/drawing/2014/main" id="{6877A0B8-0DC1-47B7-98D1-E966C06CBB26}"/>
                </a:ext>
              </a:extLst>
            </p:cNvPr>
            <p:cNvSpPr txBox="1"/>
            <p:nvPr/>
          </p:nvSpPr>
          <p:spPr>
            <a:xfrm>
              <a:off x="-4" y="76200"/>
              <a:ext cx="2606996" cy="276999"/>
            </a:xfrm>
            <a:prstGeom prst="rect">
              <a:avLst/>
            </a:prstGeom>
            <a:noFill/>
            <a:ln>
              <a:noFill/>
            </a:ln>
          </p:spPr>
          <p:txBody>
            <a:bodyPr wrap="none" rtlCol="0">
              <a:spAutoFit/>
            </a:bodyPr>
            <a:lstStyle/>
            <a:p>
              <a:r>
                <a:rPr lang="en-US" sz="1200" b="1" dirty="0"/>
                <a:t>Translate Your Name to Hieroglyphics </a:t>
              </a:r>
            </a:p>
          </p:txBody>
        </p:sp>
        <p:sp>
          <p:nvSpPr>
            <p:cNvPr id="113" name="TextBox 112">
              <a:extLst>
                <a:ext uri="{FF2B5EF4-FFF2-40B4-BE49-F238E27FC236}">
                  <a16:creationId xmlns:a16="http://schemas.microsoft.com/office/drawing/2014/main" id="{64C5ED09-83B3-46F4-9AD4-3690F665480A}"/>
                </a:ext>
              </a:extLst>
            </p:cNvPr>
            <p:cNvSpPr txBox="1"/>
            <p:nvPr/>
          </p:nvSpPr>
          <p:spPr>
            <a:xfrm>
              <a:off x="28787" y="1864043"/>
              <a:ext cx="5971963" cy="646331"/>
            </a:xfrm>
            <a:prstGeom prst="rect">
              <a:avLst/>
            </a:prstGeom>
            <a:noFill/>
          </p:spPr>
          <p:txBody>
            <a:bodyPr wrap="square" rtlCol="0">
              <a:spAutoFit/>
            </a:bodyPr>
            <a:lstStyle/>
            <a:p>
              <a:pPr marL="228600" indent="-228600" defTabSz="228600">
                <a:buFont typeface="+mj-lt"/>
                <a:buAutoNum type="arabicParenR" startAt="2"/>
              </a:pPr>
              <a:r>
                <a:rPr lang="en-US" sz="1200" dirty="0"/>
                <a:t>Find the hieroglyphs that match each letter sound and sketch them here. Note: There may be more than one symbol for a letter sound! Sound it out and choose the symbol that matches best.  Be sure to </a:t>
              </a:r>
              <a:r>
                <a:rPr lang="en-US" sz="1200" i="1" dirty="0"/>
                <a:t>label</a:t>
              </a:r>
              <a:r>
                <a:rPr lang="en-US" sz="1200" dirty="0"/>
                <a:t> each symbol with the matching letter sound.</a:t>
              </a:r>
            </a:p>
          </p:txBody>
        </p:sp>
        <p:grpSp>
          <p:nvGrpSpPr>
            <p:cNvPr id="114" name="Group 113">
              <a:extLst>
                <a:ext uri="{FF2B5EF4-FFF2-40B4-BE49-F238E27FC236}">
                  <a16:creationId xmlns:a16="http://schemas.microsoft.com/office/drawing/2014/main" id="{6EC74858-2827-43C2-BD26-C0303117EB39}"/>
                </a:ext>
              </a:extLst>
            </p:cNvPr>
            <p:cNvGrpSpPr/>
            <p:nvPr/>
          </p:nvGrpSpPr>
          <p:grpSpPr>
            <a:xfrm>
              <a:off x="333799" y="1628775"/>
              <a:ext cx="6896100" cy="0"/>
              <a:chOff x="333799" y="1533525"/>
              <a:chExt cx="6896100" cy="0"/>
            </a:xfrm>
          </p:grpSpPr>
          <p:grpSp>
            <p:nvGrpSpPr>
              <p:cNvPr id="118" name="Group 117">
                <a:extLst>
                  <a:ext uri="{FF2B5EF4-FFF2-40B4-BE49-F238E27FC236}">
                    <a16:creationId xmlns:a16="http://schemas.microsoft.com/office/drawing/2014/main" id="{2509A724-E70C-4780-9FAF-B771B2A9F171}"/>
                  </a:ext>
                </a:extLst>
              </p:cNvPr>
              <p:cNvGrpSpPr/>
              <p:nvPr/>
            </p:nvGrpSpPr>
            <p:grpSpPr>
              <a:xfrm>
                <a:off x="333799" y="1533525"/>
                <a:ext cx="2223979" cy="0"/>
                <a:chOff x="1581150" y="1181100"/>
                <a:chExt cx="2223979" cy="0"/>
              </a:xfrm>
            </p:grpSpPr>
            <p:grpSp>
              <p:nvGrpSpPr>
                <p:cNvPr id="131" name="Group 130">
                  <a:extLst>
                    <a:ext uri="{FF2B5EF4-FFF2-40B4-BE49-F238E27FC236}">
                      <a16:creationId xmlns:a16="http://schemas.microsoft.com/office/drawing/2014/main" id="{655BB82E-2F1D-4A16-9442-EB30DB4F4F34}"/>
                    </a:ext>
                  </a:extLst>
                </p:cNvPr>
                <p:cNvGrpSpPr/>
                <p:nvPr/>
              </p:nvGrpSpPr>
              <p:grpSpPr>
                <a:xfrm>
                  <a:off x="1581150" y="1181100"/>
                  <a:ext cx="1038121" cy="0"/>
                  <a:chOff x="1581150" y="1181100"/>
                  <a:chExt cx="1038121" cy="0"/>
                </a:xfrm>
              </p:grpSpPr>
              <p:cxnSp>
                <p:nvCxnSpPr>
                  <p:cNvPr id="135" name="Straight Connector 134">
                    <a:extLst>
                      <a:ext uri="{FF2B5EF4-FFF2-40B4-BE49-F238E27FC236}">
                        <a16:creationId xmlns:a16="http://schemas.microsoft.com/office/drawing/2014/main" id="{4853B368-FAE6-4E22-880B-BD6D4320F919}"/>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86FA391-6792-4325-BB9B-9F67FA44E014}"/>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7501B9EF-D01C-4059-B193-74DA1E8BFA30}"/>
                    </a:ext>
                  </a:extLst>
                </p:cNvPr>
                <p:cNvGrpSpPr/>
                <p:nvPr/>
              </p:nvGrpSpPr>
              <p:grpSpPr>
                <a:xfrm>
                  <a:off x="2767008" y="1181100"/>
                  <a:ext cx="1038121" cy="0"/>
                  <a:chOff x="1581150" y="1181100"/>
                  <a:chExt cx="1038121" cy="0"/>
                </a:xfrm>
              </p:grpSpPr>
              <p:cxnSp>
                <p:nvCxnSpPr>
                  <p:cNvPr id="133" name="Straight Connector 132">
                    <a:extLst>
                      <a:ext uri="{FF2B5EF4-FFF2-40B4-BE49-F238E27FC236}">
                        <a16:creationId xmlns:a16="http://schemas.microsoft.com/office/drawing/2014/main" id="{8475929C-0F58-437C-8BB0-2548C125C34A}"/>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6AA22F7-F463-4FEF-BAC4-4DDF49339E77}"/>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2A3E2476-39AF-4A8F-A3C9-379E4BC936DB}"/>
                  </a:ext>
                </a:extLst>
              </p:cNvPr>
              <p:cNvGrpSpPr/>
              <p:nvPr/>
            </p:nvGrpSpPr>
            <p:grpSpPr>
              <a:xfrm>
                <a:off x="2714845" y="1533525"/>
                <a:ext cx="1038121" cy="0"/>
                <a:chOff x="1581150" y="1181100"/>
                <a:chExt cx="1038121" cy="0"/>
              </a:xfrm>
            </p:grpSpPr>
            <p:cxnSp>
              <p:nvCxnSpPr>
                <p:cNvPr id="129" name="Straight Connector 128">
                  <a:extLst>
                    <a:ext uri="{FF2B5EF4-FFF2-40B4-BE49-F238E27FC236}">
                      <a16:creationId xmlns:a16="http://schemas.microsoft.com/office/drawing/2014/main" id="{C5ABEED5-E446-4810-9309-D9CFABE5BEE0}"/>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D932293-E4C9-47CB-A026-2FBB4E586D68}"/>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33269F13-D28E-4119-B526-312DDA0E9BAB}"/>
                  </a:ext>
                </a:extLst>
              </p:cNvPr>
              <p:cNvGrpSpPr/>
              <p:nvPr/>
            </p:nvGrpSpPr>
            <p:grpSpPr>
              <a:xfrm>
                <a:off x="3900703" y="1533525"/>
                <a:ext cx="1038121" cy="0"/>
                <a:chOff x="1581150" y="1181100"/>
                <a:chExt cx="1038121" cy="0"/>
              </a:xfrm>
            </p:grpSpPr>
            <p:cxnSp>
              <p:nvCxnSpPr>
                <p:cNvPr id="127" name="Straight Connector 126">
                  <a:extLst>
                    <a:ext uri="{FF2B5EF4-FFF2-40B4-BE49-F238E27FC236}">
                      <a16:creationId xmlns:a16="http://schemas.microsoft.com/office/drawing/2014/main" id="{4CC8771F-3391-461E-9D78-583622F05651}"/>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CB3A30A-33F5-4723-B6EC-353445D6445E}"/>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6CDC6F30-1E9E-4DA7-903D-5043F03BA9F3}"/>
                  </a:ext>
                </a:extLst>
              </p:cNvPr>
              <p:cNvGrpSpPr/>
              <p:nvPr/>
            </p:nvGrpSpPr>
            <p:grpSpPr>
              <a:xfrm>
                <a:off x="5039253" y="1533525"/>
                <a:ext cx="1038121" cy="0"/>
                <a:chOff x="1581150" y="1181100"/>
                <a:chExt cx="1038121" cy="0"/>
              </a:xfrm>
            </p:grpSpPr>
            <p:cxnSp>
              <p:nvCxnSpPr>
                <p:cNvPr id="125" name="Straight Connector 124">
                  <a:extLst>
                    <a:ext uri="{FF2B5EF4-FFF2-40B4-BE49-F238E27FC236}">
                      <a16:creationId xmlns:a16="http://schemas.microsoft.com/office/drawing/2014/main" id="{6D8C9544-8B22-44C4-BA66-EDF5E0DDDE0C}"/>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9F3B7C9-3EC3-4FC2-B16A-2BFFA78842B8}"/>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AA6BE999-C0FB-40E3-9CC1-13FFE6407A2A}"/>
                  </a:ext>
                </a:extLst>
              </p:cNvPr>
              <p:cNvGrpSpPr/>
              <p:nvPr/>
            </p:nvGrpSpPr>
            <p:grpSpPr>
              <a:xfrm>
                <a:off x="6191778" y="1533525"/>
                <a:ext cx="1038121" cy="0"/>
                <a:chOff x="1581150" y="1181100"/>
                <a:chExt cx="1038121" cy="0"/>
              </a:xfrm>
            </p:grpSpPr>
            <p:cxnSp>
              <p:nvCxnSpPr>
                <p:cNvPr id="123" name="Straight Connector 122">
                  <a:extLst>
                    <a:ext uri="{FF2B5EF4-FFF2-40B4-BE49-F238E27FC236}">
                      <a16:creationId xmlns:a16="http://schemas.microsoft.com/office/drawing/2014/main" id="{5659F20A-C684-4113-A260-39393E169769}"/>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0749ABA-913D-4E35-BC8A-7ACF2C95587A}"/>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6" name="TextBox 115">
              <a:extLst>
                <a:ext uri="{FF2B5EF4-FFF2-40B4-BE49-F238E27FC236}">
                  <a16:creationId xmlns:a16="http://schemas.microsoft.com/office/drawing/2014/main" id="{43C757A7-D2AB-406D-8B08-058C9EE9316C}"/>
                </a:ext>
              </a:extLst>
            </p:cNvPr>
            <p:cNvSpPr txBox="1"/>
            <p:nvPr/>
          </p:nvSpPr>
          <p:spPr>
            <a:xfrm>
              <a:off x="6190852" y="1981169"/>
              <a:ext cx="677636" cy="261610"/>
            </a:xfrm>
            <a:prstGeom prst="rect">
              <a:avLst/>
            </a:prstGeom>
            <a:noFill/>
          </p:spPr>
          <p:txBody>
            <a:bodyPr wrap="square" rtlCol="0">
              <a:spAutoFit/>
            </a:bodyPr>
            <a:lstStyle/>
            <a:p>
              <a:pPr algn="ctr"/>
              <a:r>
                <a:rPr lang="en-US" sz="1100" i="1" dirty="0"/>
                <a:t>Example</a:t>
              </a:r>
            </a:p>
          </p:txBody>
        </p:sp>
        <p:sp>
          <p:nvSpPr>
            <p:cNvPr id="117" name="TextBox 116">
              <a:extLst>
                <a:ext uri="{FF2B5EF4-FFF2-40B4-BE49-F238E27FC236}">
                  <a16:creationId xmlns:a16="http://schemas.microsoft.com/office/drawing/2014/main" id="{72264746-DEA9-4BFB-B1E8-2736A018A73B}"/>
                </a:ext>
              </a:extLst>
            </p:cNvPr>
            <p:cNvSpPr txBox="1"/>
            <p:nvPr/>
          </p:nvSpPr>
          <p:spPr>
            <a:xfrm>
              <a:off x="6217404" y="2731326"/>
              <a:ext cx="624533" cy="261610"/>
            </a:xfrm>
            <a:prstGeom prst="rect">
              <a:avLst/>
            </a:prstGeom>
            <a:noFill/>
          </p:spPr>
          <p:txBody>
            <a:bodyPr wrap="square" rtlCol="0">
              <a:spAutoFit/>
            </a:bodyPr>
            <a:lstStyle/>
            <a:p>
              <a:pPr algn="ctr"/>
              <a:r>
                <a:rPr lang="en-US" sz="1100" dirty="0"/>
                <a:t>( R )</a:t>
              </a:r>
            </a:p>
          </p:txBody>
        </p:sp>
      </p:grpSp>
      <p:sp>
        <p:nvSpPr>
          <p:cNvPr id="58" name="TextBox 57">
            <a:extLst>
              <a:ext uri="{FF2B5EF4-FFF2-40B4-BE49-F238E27FC236}">
                <a16:creationId xmlns:a16="http://schemas.microsoft.com/office/drawing/2014/main" id="{485DE676-7C14-491B-B9EF-A5E4DC01F23E}"/>
              </a:ext>
            </a:extLst>
          </p:cNvPr>
          <p:cNvSpPr txBox="1"/>
          <p:nvPr/>
        </p:nvSpPr>
        <p:spPr>
          <a:xfrm>
            <a:off x="2896105" y="5124032"/>
            <a:ext cx="4419095" cy="276999"/>
          </a:xfrm>
          <a:prstGeom prst="rect">
            <a:avLst/>
          </a:prstGeom>
          <a:noFill/>
        </p:spPr>
        <p:txBody>
          <a:bodyPr wrap="none" rtlCol="0">
            <a:spAutoFit/>
          </a:bodyPr>
          <a:lstStyle/>
          <a:p>
            <a:r>
              <a:rPr lang="en-US" sz="1200" dirty="0"/>
              <a:t>Name: ____________________________   Teacher/Per: _________ </a:t>
            </a:r>
          </a:p>
        </p:txBody>
      </p:sp>
    </p:spTree>
    <p:extLst>
      <p:ext uri="{BB962C8B-B14F-4D97-AF65-F5344CB8AC3E}">
        <p14:creationId xmlns:p14="http://schemas.microsoft.com/office/powerpoint/2010/main" val="265830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C9EDC6-D032-42E5-80FC-29BC507A11D2}"/>
              </a:ext>
            </a:extLst>
          </p:cNvPr>
          <p:cNvPicPr>
            <a:picLocks noChangeAspect="1"/>
          </p:cNvPicPr>
          <p:nvPr/>
        </p:nvPicPr>
        <p:blipFill rotWithShape="1">
          <a:blip r:embed="rId2">
            <a:extLst>
              <a:ext uri="{28A0092B-C50C-407E-A947-70E740481C1C}">
                <a14:useLocalDpi xmlns:a14="http://schemas.microsoft.com/office/drawing/2010/main" val="0"/>
              </a:ext>
            </a:extLst>
          </a:blip>
          <a:srcRect l="3856" r="6193" b="2681"/>
          <a:stretch/>
        </p:blipFill>
        <p:spPr>
          <a:xfrm>
            <a:off x="291830" y="67236"/>
            <a:ext cx="6809361" cy="9533964"/>
          </a:xfrm>
          <a:prstGeom prst="rect">
            <a:avLst/>
          </a:prstGeom>
        </p:spPr>
      </p:pic>
    </p:spTree>
    <p:extLst>
      <p:ext uri="{BB962C8B-B14F-4D97-AF65-F5344CB8AC3E}">
        <p14:creationId xmlns:p14="http://schemas.microsoft.com/office/powerpoint/2010/main" val="340484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1D185-50DD-4DBF-AEAC-CCA803774E55}"/>
              </a:ext>
            </a:extLst>
          </p:cNvPr>
          <p:cNvPicPr>
            <a:picLocks noChangeAspect="1"/>
          </p:cNvPicPr>
          <p:nvPr/>
        </p:nvPicPr>
        <p:blipFill rotWithShape="1">
          <a:blip r:embed="rId2">
            <a:extLst>
              <a:ext uri="{28A0092B-C50C-407E-A947-70E740481C1C}">
                <a14:useLocalDpi xmlns:a14="http://schemas.microsoft.com/office/drawing/2010/main" val="0"/>
              </a:ext>
            </a:extLst>
          </a:blip>
          <a:srcRect r="10638" b="5147"/>
          <a:stretch/>
        </p:blipFill>
        <p:spPr>
          <a:xfrm>
            <a:off x="0" y="67236"/>
            <a:ext cx="6906638" cy="9487256"/>
          </a:xfrm>
          <a:prstGeom prst="rect">
            <a:avLst/>
          </a:prstGeom>
        </p:spPr>
      </p:pic>
    </p:spTree>
    <p:extLst>
      <p:ext uri="{BB962C8B-B14F-4D97-AF65-F5344CB8AC3E}">
        <p14:creationId xmlns:p14="http://schemas.microsoft.com/office/powerpoint/2010/main" val="242189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7B7D1F-F037-4F70-A6F5-21BB95E8F059}"/>
              </a:ext>
            </a:extLst>
          </p:cNvPr>
          <p:cNvPicPr>
            <a:picLocks noChangeAspect="1"/>
          </p:cNvPicPr>
          <p:nvPr/>
        </p:nvPicPr>
        <p:blipFill rotWithShape="1">
          <a:blip r:embed="rId2">
            <a:extLst>
              <a:ext uri="{28A0092B-C50C-407E-A947-70E740481C1C}">
                <a14:useLocalDpi xmlns:a14="http://schemas.microsoft.com/office/drawing/2010/main" val="0"/>
              </a:ext>
            </a:extLst>
          </a:blip>
          <a:srcRect l="7405" t="2053" r="7023" b="3878"/>
          <a:stretch/>
        </p:blipFill>
        <p:spPr>
          <a:xfrm rot="-120000">
            <a:off x="541771" y="258877"/>
            <a:ext cx="6384987" cy="9083615"/>
          </a:xfrm>
          <a:prstGeom prst="rect">
            <a:avLst/>
          </a:prstGeom>
        </p:spPr>
      </p:pic>
    </p:spTree>
    <p:extLst>
      <p:ext uri="{BB962C8B-B14F-4D97-AF65-F5344CB8AC3E}">
        <p14:creationId xmlns:p14="http://schemas.microsoft.com/office/powerpoint/2010/main" val="387772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0B475-B943-4AEC-932E-F0529AB48D86}"/>
              </a:ext>
            </a:extLst>
          </p:cNvPr>
          <p:cNvPicPr>
            <a:picLocks noChangeAspect="1"/>
          </p:cNvPicPr>
          <p:nvPr/>
        </p:nvPicPr>
        <p:blipFill rotWithShape="1">
          <a:blip r:embed="rId2"/>
          <a:srcRect l="35905" t="19312" r="36436" b="17227"/>
          <a:stretch/>
        </p:blipFill>
        <p:spPr>
          <a:xfrm>
            <a:off x="28575" y="1000125"/>
            <a:ext cx="2412528" cy="3112164"/>
          </a:xfrm>
          <a:prstGeom prst="rect">
            <a:avLst/>
          </a:prstGeom>
        </p:spPr>
      </p:pic>
      <p:pic>
        <p:nvPicPr>
          <p:cNvPr id="5" name="Picture 4">
            <a:extLst>
              <a:ext uri="{FF2B5EF4-FFF2-40B4-BE49-F238E27FC236}">
                <a16:creationId xmlns:a16="http://schemas.microsoft.com/office/drawing/2014/main" id="{D8846EA9-4E56-4A69-9A72-67AFFE27731E}"/>
              </a:ext>
            </a:extLst>
          </p:cNvPr>
          <p:cNvPicPr>
            <a:picLocks noChangeAspect="1"/>
          </p:cNvPicPr>
          <p:nvPr/>
        </p:nvPicPr>
        <p:blipFill rotWithShape="1">
          <a:blip r:embed="rId3"/>
          <a:srcRect l="35405" t="17405" r="37368" b="16136"/>
          <a:stretch/>
        </p:blipFill>
        <p:spPr>
          <a:xfrm>
            <a:off x="4847901" y="762093"/>
            <a:ext cx="2429199" cy="3333657"/>
          </a:xfrm>
          <a:prstGeom prst="rect">
            <a:avLst/>
          </a:prstGeom>
        </p:spPr>
      </p:pic>
      <p:pic>
        <p:nvPicPr>
          <p:cNvPr id="8" name="Picture 7">
            <a:extLst>
              <a:ext uri="{FF2B5EF4-FFF2-40B4-BE49-F238E27FC236}">
                <a16:creationId xmlns:a16="http://schemas.microsoft.com/office/drawing/2014/main" id="{B3D101B9-7F19-4833-94F6-D8EFBCED0B00}"/>
              </a:ext>
            </a:extLst>
          </p:cNvPr>
          <p:cNvPicPr>
            <a:picLocks noChangeAspect="1"/>
          </p:cNvPicPr>
          <p:nvPr/>
        </p:nvPicPr>
        <p:blipFill rotWithShape="1">
          <a:blip r:embed="rId4">
            <a:clrChange>
              <a:clrFrom>
                <a:srgbClr val="FFFFFF"/>
              </a:clrFrom>
              <a:clrTo>
                <a:srgbClr val="FFFFFF">
                  <a:alpha val="0"/>
                </a:srgbClr>
              </a:clrTo>
            </a:clrChange>
          </a:blip>
          <a:srcRect l="35638" t="22920" r="36702" b="26525"/>
          <a:stretch/>
        </p:blipFill>
        <p:spPr>
          <a:xfrm>
            <a:off x="2350121" y="742950"/>
            <a:ext cx="2764804" cy="2933700"/>
          </a:xfrm>
          <a:prstGeom prst="rect">
            <a:avLst/>
          </a:prstGeom>
        </p:spPr>
      </p:pic>
      <p:sp>
        <p:nvSpPr>
          <p:cNvPr id="10" name="TextBox 9">
            <a:extLst>
              <a:ext uri="{FF2B5EF4-FFF2-40B4-BE49-F238E27FC236}">
                <a16:creationId xmlns:a16="http://schemas.microsoft.com/office/drawing/2014/main" id="{C1B3E1EA-07F5-4EBF-8334-8DF5C9E684B2}"/>
              </a:ext>
            </a:extLst>
          </p:cNvPr>
          <p:cNvSpPr txBox="1"/>
          <p:nvPr/>
        </p:nvSpPr>
        <p:spPr>
          <a:xfrm>
            <a:off x="2350121" y="136728"/>
            <a:ext cx="2625270" cy="369332"/>
          </a:xfrm>
          <a:prstGeom prst="rect">
            <a:avLst/>
          </a:prstGeom>
          <a:noFill/>
        </p:spPr>
        <p:txBody>
          <a:bodyPr wrap="none" rtlCol="0">
            <a:spAutoFit/>
          </a:bodyPr>
          <a:lstStyle/>
          <a:p>
            <a:pPr algn="ctr"/>
            <a:r>
              <a:rPr lang="en-US" b="1" u="sng" dirty="0"/>
              <a:t>Samples for Egypt Project</a:t>
            </a:r>
            <a:endParaRPr lang="en-US" i="1" u="sng" dirty="0"/>
          </a:p>
        </p:txBody>
      </p:sp>
      <p:pic>
        <p:nvPicPr>
          <p:cNvPr id="1026" name="Picture 2" descr="http://www.supercoloring.com/sites/default/files/styles/coloring_full/public/cif/2015/04/bastet-egypt-goddess-of-warfare-coloring-pages.png">
            <a:extLst>
              <a:ext uri="{FF2B5EF4-FFF2-40B4-BE49-F238E27FC236}">
                <a16:creationId xmlns:a16="http://schemas.microsoft.com/office/drawing/2014/main" id="{14D7C9AB-0C8D-43C9-B529-41E402FA86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020" r="10130" b="70140"/>
          <a:stretch/>
        </p:blipFill>
        <p:spPr bwMode="auto">
          <a:xfrm flipH="1">
            <a:off x="28575" y="5691358"/>
            <a:ext cx="2321546" cy="2502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02B2B4-5EAE-4427-8244-B5799635E680}"/>
              </a:ext>
            </a:extLst>
          </p:cNvPr>
          <p:cNvSpPr txBox="1"/>
          <p:nvPr/>
        </p:nvSpPr>
        <p:spPr>
          <a:xfrm>
            <a:off x="885327" y="4112719"/>
            <a:ext cx="5540299" cy="253916"/>
          </a:xfrm>
          <a:prstGeom prst="rect">
            <a:avLst/>
          </a:prstGeom>
          <a:noFill/>
        </p:spPr>
        <p:txBody>
          <a:bodyPr wrap="none" rtlCol="0">
            <a:spAutoFit/>
          </a:bodyPr>
          <a:lstStyle/>
          <a:p>
            <a:r>
              <a:rPr lang="en-US" sz="1050" dirty="0"/>
              <a:t>ANUBIS                                                                                                                                                        APIS </a:t>
            </a:r>
          </a:p>
        </p:txBody>
      </p:sp>
      <p:sp>
        <p:nvSpPr>
          <p:cNvPr id="11" name="TextBox 10">
            <a:extLst>
              <a:ext uri="{FF2B5EF4-FFF2-40B4-BE49-F238E27FC236}">
                <a16:creationId xmlns:a16="http://schemas.microsoft.com/office/drawing/2014/main" id="{10F38118-31A0-4D53-BAF2-0907FF4BEF2C}"/>
              </a:ext>
            </a:extLst>
          </p:cNvPr>
          <p:cNvSpPr txBox="1"/>
          <p:nvPr/>
        </p:nvSpPr>
        <p:spPr>
          <a:xfrm>
            <a:off x="3281748" y="3478594"/>
            <a:ext cx="519693" cy="253916"/>
          </a:xfrm>
          <a:prstGeom prst="rect">
            <a:avLst/>
          </a:prstGeom>
          <a:noFill/>
        </p:spPr>
        <p:txBody>
          <a:bodyPr wrap="none" rtlCol="0">
            <a:spAutoFit/>
          </a:bodyPr>
          <a:lstStyle/>
          <a:p>
            <a:pPr algn="ctr"/>
            <a:r>
              <a:rPr lang="en-US" sz="1050" dirty="0"/>
              <a:t>TOTH </a:t>
            </a:r>
          </a:p>
        </p:txBody>
      </p:sp>
      <p:sp>
        <p:nvSpPr>
          <p:cNvPr id="12" name="TextBox 11">
            <a:extLst>
              <a:ext uri="{FF2B5EF4-FFF2-40B4-BE49-F238E27FC236}">
                <a16:creationId xmlns:a16="http://schemas.microsoft.com/office/drawing/2014/main" id="{A26E9CD4-43E8-4820-916E-AEA09430C17E}"/>
              </a:ext>
            </a:extLst>
          </p:cNvPr>
          <p:cNvSpPr txBox="1"/>
          <p:nvPr/>
        </p:nvSpPr>
        <p:spPr>
          <a:xfrm>
            <a:off x="903186" y="8260444"/>
            <a:ext cx="627096" cy="253916"/>
          </a:xfrm>
          <a:prstGeom prst="rect">
            <a:avLst/>
          </a:prstGeom>
          <a:noFill/>
        </p:spPr>
        <p:txBody>
          <a:bodyPr wrap="none" rtlCol="0">
            <a:spAutoFit/>
          </a:bodyPr>
          <a:lstStyle/>
          <a:p>
            <a:pPr algn="ctr"/>
            <a:r>
              <a:rPr lang="en-US" sz="1050" dirty="0"/>
              <a:t>BASTET </a:t>
            </a:r>
          </a:p>
        </p:txBody>
      </p:sp>
      <p:sp>
        <p:nvSpPr>
          <p:cNvPr id="3" name="Rectangle 2">
            <a:extLst>
              <a:ext uri="{FF2B5EF4-FFF2-40B4-BE49-F238E27FC236}">
                <a16:creationId xmlns:a16="http://schemas.microsoft.com/office/drawing/2014/main" id="{16357A88-9FF1-4B08-818F-256F92269F9D}"/>
              </a:ext>
            </a:extLst>
          </p:cNvPr>
          <p:cNvSpPr/>
          <p:nvPr/>
        </p:nvSpPr>
        <p:spPr>
          <a:xfrm>
            <a:off x="3104113" y="9074613"/>
            <a:ext cx="4054933" cy="461665"/>
          </a:xfrm>
          <a:prstGeom prst="rect">
            <a:avLst/>
          </a:prstGeom>
        </p:spPr>
        <p:txBody>
          <a:bodyPr wrap="square">
            <a:spAutoFit/>
          </a:bodyPr>
          <a:lstStyle/>
          <a:p>
            <a:r>
              <a:rPr lang="en-US" sz="800" dirty="0"/>
              <a:t>Source For Bottom 3 Images (Goddesses): </a:t>
            </a:r>
          </a:p>
          <a:p>
            <a:r>
              <a:rPr lang="en-US" sz="800" dirty="0"/>
              <a:t>http://www.supercoloring.com/coloring-pages  Artist: Jeff Dahl</a:t>
            </a:r>
          </a:p>
          <a:p>
            <a:r>
              <a:rPr lang="en-US" sz="800" dirty="0"/>
              <a:t>Creative Commons License Attribution-Share Alike 4.0  Images cropped, upper body only</a:t>
            </a:r>
          </a:p>
        </p:txBody>
      </p:sp>
      <p:pic>
        <p:nvPicPr>
          <p:cNvPr id="1028" name="Picture 4" descr="http://www.supercoloring.com/sites/default/files/styles/coloring_full/public/cif/2015/04/neith-coloring-pages.png">
            <a:extLst>
              <a:ext uri="{FF2B5EF4-FFF2-40B4-BE49-F238E27FC236}">
                <a16:creationId xmlns:a16="http://schemas.microsoft.com/office/drawing/2014/main" id="{B8C8D8D9-6FEB-43B9-B143-9BA702E557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373" t="-1" r="8119" b="60523"/>
          <a:stretch/>
        </p:blipFill>
        <p:spPr bwMode="auto">
          <a:xfrm flipH="1">
            <a:off x="2593503" y="4400551"/>
            <a:ext cx="2321546" cy="37903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9B67A0-A8D3-4748-8E0A-FC19C5AF0B35}"/>
              </a:ext>
            </a:extLst>
          </p:cNvPr>
          <p:cNvSpPr txBox="1"/>
          <p:nvPr/>
        </p:nvSpPr>
        <p:spPr>
          <a:xfrm>
            <a:off x="3579704" y="8260444"/>
            <a:ext cx="550152" cy="253916"/>
          </a:xfrm>
          <a:prstGeom prst="rect">
            <a:avLst/>
          </a:prstGeom>
          <a:noFill/>
        </p:spPr>
        <p:txBody>
          <a:bodyPr wrap="none" rtlCol="0">
            <a:spAutoFit/>
          </a:bodyPr>
          <a:lstStyle/>
          <a:p>
            <a:pPr algn="ctr"/>
            <a:r>
              <a:rPr lang="en-US" sz="1050" dirty="0"/>
              <a:t> NEITH</a:t>
            </a:r>
          </a:p>
        </p:txBody>
      </p:sp>
      <p:grpSp>
        <p:nvGrpSpPr>
          <p:cNvPr id="21" name="Group 20">
            <a:extLst>
              <a:ext uri="{FF2B5EF4-FFF2-40B4-BE49-F238E27FC236}">
                <a16:creationId xmlns:a16="http://schemas.microsoft.com/office/drawing/2014/main" id="{799E4A3E-FB9E-4686-8E4C-35E7884E3D44}"/>
              </a:ext>
            </a:extLst>
          </p:cNvPr>
          <p:cNvGrpSpPr/>
          <p:nvPr/>
        </p:nvGrpSpPr>
        <p:grpSpPr>
          <a:xfrm flipH="1">
            <a:off x="5114925" y="5035718"/>
            <a:ext cx="2011909" cy="3155726"/>
            <a:chOff x="5114925" y="4921418"/>
            <a:chExt cx="2011909" cy="3155726"/>
          </a:xfrm>
        </p:grpSpPr>
        <p:pic>
          <p:nvPicPr>
            <p:cNvPr id="1034" name="Picture 10" descr="http://www.supercoloring.com/sites/default/files/styles/coloring_full/public/cif/2015/04/seshat-goddess-of-writing-and-wisdom-coloring-pages.png">
              <a:extLst>
                <a:ext uri="{FF2B5EF4-FFF2-40B4-BE49-F238E27FC236}">
                  <a16:creationId xmlns:a16="http://schemas.microsoft.com/office/drawing/2014/main" id="{DD7A6338-1C5F-4B11-AB3F-5E68359040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064" t="18850" r="8195" b="62797"/>
            <a:stretch/>
          </p:blipFill>
          <p:spPr bwMode="auto">
            <a:xfrm>
              <a:off x="5265191" y="6315075"/>
              <a:ext cx="1861643" cy="1762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www.supercoloring.com/sites/default/files/styles/coloring_full/public/cif/2015/04/seshat-goddess-of-writing-and-wisdom-coloring-pages.png">
              <a:extLst>
                <a:ext uri="{FF2B5EF4-FFF2-40B4-BE49-F238E27FC236}">
                  <a16:creationId xmlns:a16="http://schemas.microsoft.com/office/drawing/2014/main" id="{EA2F1056-144D-453D-A5A5-85248B9329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064" t="1" r="8195" b="85484"/>
            <a:stretch/>
          </p:blipFill>
          <p:spPr bwMode="auto">
            <a:xfrm>
              <a:off x="5265191" y="4921418"/>
              <a:ext cx="1861643" cy="139365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C023076-C59C-4428-8AA1-60A95F43C66F}"/>
                </a:ext>
              </a:extLst>
            </p:cNvPr>
            <p:cNvGrpSpPr/>
            <p:nvPr/>
          </p:nvGrpSpPr>
          <p:grpSpPr>
            <a:xfrm>
              <a:off x="6074569" y="7943233"/>
              <a:ext cx="280989" cy="126768"/>
              <a:chOff x="6074569" y="7943233"/>
              <a:chExt cx="280989" cy="126768"/>
            </a:xfrm>
          </p:grpSpPr>
          <p:cxnSp>
            <p:nvCxnSpPr>
              <p:cNvPr id="14" name="Straight Connector 13">
                <a:extLst>
                  <a:ext uri="{FF2B5EF4-FFF2-40B4-BE49-F238E27FC236}">
                    <a16:creationId xmlns:a16="http://schemas.microsoft.com/office/drawing/2014/main" id="{1E53B39B-668A-47BA-BD9D-90D24F059AA3}"/>
                  </a:ext>
                </a:extLst>
              </p:cNvPr>
              <p:cNvCxnSpPr/>
              <p:nvPr/>
            </p:nvCxnSpPr>
            <p:spPr>
              <a:xfrm>
                <a:off x="6074569" y="8070001"/>
                <a:ext cx="2809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53F890-9D4C-4DDF-BA1D-73AC302570FA}"/>
                  </a:ext>
                </a:extLst>
              </p:cNvPr>
              <p:cNvCxnSpPr/>
              <p:nvPr/>
            </p:nvCxnSpPr>
            <p:spPr>
              <a:xfrm>
                <a:off x="6074569" y="8046189"/>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FE7779-367A-4EC5-A8BF-ABAF63E610A8}"/>
                  </a:ext>
                </a:extLst>
              </p:cNvPr>
              <p:cNvCxnSpPr/>
              <p:nvPr/>
            </p:nvCxnSpPr>
            <p:spPr>
              <a:xfrm>
                <a:off x="6078855" y="8019433"/>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D5DF47-24EC-4939-8E27-5452B2F389B6}"/>
                  </a:ext>
                </a:extLst>
              </p:cNvPr>
              <p:cNvCxnSpPr/>
              <p:nvPr/>
            </p:nvCxnSpPr>
            <p:spPr>
              <a:xfrm>
                <a:off x="6074571" y="7993801"/>
                <a:ext cx="2809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F600260-86F7-4F76-B507-852E4BD420FF}"/>
                  </a:ext>
                </a:extLst>
              </p:cNvPr>
              <p:cNvCxnSpPr/>
              <p:nvPr/>
            </p:nvCxnSpPr>
            <p:spPr>
              <a:xfrm>
                <a:off x="6074571" y="7969989"/>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CC0368-728A-42D1-A861-B019B88F4A0C}"/>
                  </a:ext>
                </a:extLst>
              </p:cNvPr>
              <p:cNvCxnSpPr/>
              <p:nvPr/>
            </p:nvCxnSpPr>
            <p:spPr>
              <a:xfrm>
                <a:off x="6078857" y="7943233"/>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reeform: Shape 16">
              <a:extLst>
                <a:ext uri="{FF2B5EF4-FFF2-40B4-BE49-F238E27FC236}">
                  <a16:creationId xmlns:a16="http://schemas.microsoft.com/office/drawing/2014/main" id="{90680F24-8C8A-4EEF-937F-298CCD36DEEE}"/>
                </a:ext>
              </a:extLst>
            </p:cNvPr>
            <p:cNvSpPr/>
            <p:nvPr/>
          </p:nvSpPr>
          <p:spPr>
            <a:xfrm>
              <a:off x="5226627" y="7727157"/>
              <a:ext cx="35936" cy="304800"/>
            </a:xfrm>
            <a:custGeom>
              <a:avLst/>
              <a:gdLst>
                <a:gd name="connsiteX0" fmla="*/ 35936 w 35936"/>
                <a:gd name="connsiteY0" fmla="*/ 0 h 304800"/>
                <a:gd name="connsiteX1" fmla="*/ 31173 w 35936"/>
                <a:gd name="connsiteY1" fmla="*/ 19050 h 304800"/>
                <a:gd name="connsiteX2" fmla="*/ 21648 w 35936"/>
                <a:gd name="connsiteY2" fmla="*/ 33337 h 304800"/>
                <a:gd name="connsiteX3" fmla="*/ 19267 w 35936"/>
                <a:gd name="connsiteY3" fmla="*/ 40481 h 304800"/>
                <a:gd name="connsiteX4" fmla="*/ 14504 w 35936"/>
                <a:gd name="connsiteY4" fmla="*/ 47625 h 304800"/>
                <a:gd name="connsiteX5" fmla="*/ 9742 w 35936"/>
                <a:gd name="connsiteY5" fmla="*/ 61912 h 304800"/>
                <a:gd name="connsiteX6" fmla="*/ 7361 w 35936"/>
                <a:gd name="connsiteY6" fmla="*/ 69056 h 304800"/>
                <a:gd name="connsiteX7" fmla="*/ 4979 w 35936"/>
                <a:gd name="connsiteY7" fmla="*/ 76200 h 304800"/>
                <a:gd name="connsiteX8" fmla="*/ 4979 w 35936"/>
                <a:gd name="connsiteY8" fmla="*/ 230981 h 304800"/>
                <a:gd name="connsiteX9" fmla="*/ 7361 w 35936"/>
                <a:gd name="connsiteY9" fmla="*/ 240506 h 304800"/>
                <a:gd name="connsiteX10" fmla="*/ 9742 w 35936"/>
                <a:gd name="connsiteY10" fmla="*/ 254793 h 304800"/>
                <a:gd name="connsiteX11" fmla="*/ 12123 w 35936"/>
                <a:gd name="connsiteY11" fmla="*/ 264318 h 304800"/>
                <a:gd name="connsiteX12" fmla="*/ 14504 w 35936"/>
                <a:gd name="connsiteY12" fmla="*/ 276225 h 304800"/>
                <a:gd name="connsiteX13" fmla="*/ 19267 w 35936"/>
                <a:gd name="connsiteY13" fmla="*/ 290512 h 304800"/>
                <a:gd name="connsiteX14" fmla="*/ 21648 w 35936"/>
                <a:gd name="connsiteY14"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36" h="304800">
                  <a:moveTo>
                    <a:pt x="35936" y="0"/>
                  </a:moveTo>
                  <a:cubicBezTo>
                    <a:pt x="35277" y="3294"/>
                    <a:pt x="33460" y="14934"/>
                    <a:pt x="31173" y="19050"/>
                  </a:cubicBezTo>
                  <a:cubicBezTo>
                    <a:pt x="28393" y="24053"/>
                    <a:pt x="21648" y="33337"/>
                    <a:pt x="21648" y="33337"/>
                  </a:cubicBezTo>
                  <a:cubicBezTo>
                    <a:pt x="20854" y="35718"/>
                    <a:pt x="20390" y="38236"/>
                    <a:pt x="19267" y="40481"/>
                  </a:cubicBezTo>
                  <a:cubicBezTo>
                    <a:pt x="17987" y="43041"/>
                    <a:pt x="15666" y="45010"/>
                    <a:pt x="14504" y="47625"/>
                  </a:cubicBezTo>
                  <a:cubicBezTo>
                    <a:pt x="12465" y="52212"/>
                    <a:pt x="11329" y="57150"/>
                    <a:pt x="9742" y="61912"/>
                  </a:cubicBezTo>
                  <a:lnTo>
                    <a:pt x="7361" y="69056"/>
                  </a:lnTo>
                  <a:lnTo>
                    <a:pt x="4979" y="76200"/>
                  </a:lnTo>
                  <a:cubicBezTo>
                    <a:pt x="-3699" y="136947"/>
                    <a:pt x="740" y="99586"/>
                    <a:pt x="4979" y="230981"/>
                  </a:cubicBezTo>
                  <a:cubicBezTo>
                    <a:pt x="5085" y="234252"/>
                    <a:pt x="6719" y="237297"/>
                    <a:pt x="7361" y="240506"/>
                  </a:cubicBezTo>
                  <a:cubicBezTo>
                    <a:pt x="8308" y="245240"/>
                    <a:pt x="8795" y="250059"/>
                    <a:pt x="9742" y="254793"/>
                  </a:cubicBezTo>
                  <a:cubicBezTo>
                    <a:pt x="10384" y="258002"/>
                    <a:pt x="11413" y="261123"/>
                    <a:pt x="12123" y="264318"/>
                  </a:cubicBezTo>
                  <a:cubicBezTo>
                    <a:pt x="13001" y="268269"/>
                    <a:pt x="13439" y="272320"/>
                    <a:pt x="14504" y="276225"/>
                  </a:cubicBezTo>
                  <a:cubicBezTo>
                    <a:pt x="15825" y="281068"/>
                    <a:pt x="18442" y="285560"/>
                    <a:pt x="19267" y="290512"/>
                  </a:cubicBezTo>
                  <a:lnTo>
                    <a:pt x="21648" y="304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8F679E-AF22-47FD-B135-22E60BE3704F}"/>
                </a:ext>
              </a:extLst>
            </p:cNvPr>
            <p:cNvSpPr/>
            <p:nvPr/>
          </p:nvSpPr>
          <p:spPr>
            <a:xfrm>
              <a:off x="5114925" y="6315075"/>
              <a:ext cx="392689" cy="436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CFCB0ED-5728-4AFD-B247-C00F49A48064}"/>
              </a:ext>
            </a:extLst>
          </p:cNvPr>
          <p:cNvSpPr txBox="1"/>
          <p:nvPr/>
        </p:nvSpPr>
        <p:spPr>
          <a:xfrm>
            <a:off x="5894974" y="8260444"/>
            <a:ext cx="633508" cy="253916"/>
          </a:xfrm>
          <a:prstGeom prst="rect">
            <a:avLst/>
          </a:prstGeom>
          <a:noFill/>
        </p:spPr>
        <p:txBody>
          <a:bodyPr wrap="none" rtlCol="0">
            <a:spAutoFit/>
          </a:bodyPr>
          <a:lstStyle/>
          <a:p>
            <a:pPr algn="ctr"/>
            <a:r>
              <a:rPr lang="en-US" sz="1050" dirty="0"/>
              <a:t> SESHAT</a:t>
            </a:r>
          </a:p>
        </p:txBody>
      </p:sp>
      <p:sp>
        <p:nvSpPr>
          <p:cNvPr id="22" name="Rectangle 21">
            <a:extLst>
              <a:ext uri="{FF2B5EF4-FFF2-40B4-BE49-F238E27FC236}">
                <a16:creationId xmlns:a16="http://schemas.microsoft.com/office/drawing/2014/main" id="{8C2D2868-72CD-4B57-8418-E587F635FED1}"/>
              </a:ext>
            </a:extLst>
          </p:cNvPr>
          <p:cNvSpPr/>
          <p:nvPr/>
        </p:nvSpPr>
        <p:spPr>
          <a:xfrm>
            <a:off x="5617655" y="8460249"/>
            <a:ext cx="1188146" cy="400110"/>
          </a:xfrm>
          <a:prstGeom prst="rect">
            <a:avLst/>
          </a:prstGeom>
        </p:spPr>
        <p:txBody>
          <a:bodyPr wrap="none">
            <a:spAutoFit/>
          </a:bodyPr>
          <a:lstStyle/>
          <a:p>
            <a:pPr algn="ctr"/>
            <a:r>
              <a:rPr lang="en-US" sz="1000" dirty="0"/>
              <a:t>Goddess of writing </a:t>
            </a:r>
          </a:p>
          <a:p>
            <a:pPr algn="ctr"/>
            <a:r>
              <a:rPr lang="en-US" sz="1000" dirty="0"/>
              <a:t>and wisdom</a:t>
            </a:r>
          </a:p>
        </p:txBody>
      </p:sp>
      <p:sp>
        <p:nvSpPr>
          <p:cNvPr id="34" name="Rectangle 33">
            <a:extLst>
              <a:ext uri="{FF2B5EF4-FFF2-40B4-BE49-F238E27FC236}">
                <a16:creationId xmlns:a16="http://schemas.microsoft.com/office/drawing/2014/main" id="{B4B480D9-6ACF-4B0C-863B-BC82C66CE167}"/>
              </a:ext>
            </a:extLst>
          </p:cNvPr>
          <p:cNvSpPr/>
          <p:nvPr/>
        </p:nvSpPr>
        <p:spPr>
          <a:xfrm>
            <a:off x="3111628" y="8455753"/>
            <a:ext cx="1486304" cy="400110"/>
          </a:xfrm>
          <a:prstGeom prst="rect">
            <a:avLst/>
          </a:prstGeom>
        </p:spPr>
        <p:txBody>
          <a:bodyPr wrap="none">
            <a:spAutoFit/>
          </a:bodyPr>
          <a:lstStyle/>
          <a:p>
            <a:pPr algn="ctr"/>
            <a:r>
              <a:rPr lang="en-US" sz="1000" dirty="0"/>
              <a:t>Goddess of hunting, war,</a:t>
            </a:r>
          </a:p>
          <a:p>
            <a:pPr algn="ctr"/>
            <a:r>
              <a:rPr lang="en-US" sz="1000" dirty="0"/>
              <a:t>weaving and wisdom</a:t>
            </a:r>
          </a:p>
        </p:txBody>
      </p:sp>
      <p:sp>
        <p:nvSpPr>
          <p:cNvPr id="35" name="Rectangle 34">
            <a:extLst>
              <a:ext uri="{FF2B5EF4-FFF2-40B4-BE49-F238E27FC236}">
                <a16:creationId xmlns:a16="http://schemas.microsoft.com/office/drawing/2014/main" id="{C75195A7-635B-40F1-AA41-5CA24EBB4D44}"/>
              </a:ext>
            </a:extLst>
          </p:cNvPr>
          <p:cNvSpPr/>
          <p:nvPr/>
        </p:nvSpPr>
        <p:spPr>
          <a:xfrm>
            <a:off x="161798" y="8432658"/>
            <a:ext cx="2109872" cy="400110"/>
          </a:xfrm>
          <a:prstGeom prst="rect">
            <a:avLst/>
          </a:prstGeom>
        </p:spPr>
        <p:txBody>
          <a:bodyPr wrap="none">
            <a:spAutoFit/>
          </a:bodyPr>
          <a:lstStyle/>
          <a:p>
            <a:pPr algn="ctr"/>
            <a:r>
              <a:rPr lang="en-US" sz="1000" dirty="0"/>
              <a:t>Goddess of cats, protection, warfare,</a:t>
            </a:r>
          </a:p>
          <a:p>
            <a:pPr algn="ctr"/>
            <a:r>
              <a:rPr lang="en-US" sz="1000" dirty="0"/>
              <a:t> joy, dance, music, and love</a:t>
            </a:r>
          </a:p>
        </p:txBody>
      </p:sp>
      <p:sp>
        <p:nvSpPr>
          <p:cNvPr id="36" name="Rectangle 35">
            <a:extLst>
              <a:ext uri="{FF2B5EF4-FFF2-40B4-BE49-F238E27FC236}">
                <a16:creationId xmlns:a16="http://schemas.microsoft.com/office/drawing/2014/main" id="{585F862E-2006-442F-8B0D-2EEF1F5D69E5}"/>
              </a:ext>
            </a:extLst>
          </p:cNvPr>
          <p:cNvSpPr/>
          <p:nvPr/>
        </p:nvSpPr>
        <p:spPr>
          <a:xfrm>
            <a:off x="461834" y="4315945"/>
            <a:ext cx="1452641" cy="400110"/>
          </a:xfrm>
          <a:prstGeom prst="rect">
            <a:avLst/>
          </a:prstGeom>
        </p:spPr>
        <p:txBody>
          <a:bodyPr wrap="none">
            <a:spAutoFit/>
          </a:bodyPr>
          <a:lstStyle/>
          <a:p>
            <a:pPr algn="ctr"/>
            <a:r>
              <a:rPr lang="en-US" sz="1000" dirty="0"/>
              <a:t>God of the Underworld, </a:t>
            </a:r>
          </a:p>
          <a:p>
            <a:pPr algn="ctr"/>
            <a:r>
              <a:rPr lang="en-US" sz="1000" dirty="0"/>
              <a:t>embalming and funerals</a:t>
            </a:r>
          </a:p>
        </p:txBody>
      </p:sp>
      <p:sp>
        <p:nvSpPr>
          <p:cNvPr id="37" name="Rectangle 36">
            <a:extLst>
              <a:ext uri="{FF2B5EF4-FFF2-40B4-BE49-F238E27FC236}">
                <a16:creationId xmlns:a16="http://schemas.microsoft.com/office/drawing/2014/main" id="{D62316E7-F88A-4EB2-8EFC-73C32168FEB9}"/>
              </a:ext>
            </a:extLst>
          </p:cNvPr>
          <p:cNvSpPr/>
          <p:nvPr/>
        </p:nvSpPr>
        <p:spPr>
          <a:xfrm>
            <a:off x="2970763" y="3706285"/>
            <a:ext cx="1141659" cy="246221"/>
          </a:xfrm>
          <a:prstGeom prst="rect">
            <a:avLst/>
          </a:prstGeom>
        </p:spPr>
        <p:txBody>
          <a:bodyPr wrap="none">
            <a:spAutoFit/>
          </a:bodyPr>
          <a:lstStyle/>
          <a:p>
            <a:pPr algn="ctr"/>
            <a:r>
              <a:rPr lang="en-US" sz="1000" dirty="0"/>
              <a:t>God of Knowledge</a:t>
            </a:r>
          </a:p>
        </p:txBody>
      </p:sp>
      <p:sp>
        <p:nvSpPr>
          <p:cNvPr id="38" name="Rectangle 37">
            <a:extLst>
              <a:ext uri="{FF2B5EF4-FFF2-40B4-BE49-F238E27FC236}">
                <a16:creationId xmlns:a16="http://schemas.microsoft.com/office/drawing/2014/main" id="{EAF347CA-E007-4938-9F1F-53C82FD461AB}"/>
              </a:ext>
            </a:extLst>
          </p:cNvPr>
          <p:cNvSpPr/>
          <p:nvPr/>
        </p:nvSpPr>
        <p:spPr>
          <a:xfrm>
            <a:off x="5598930" y="4320219"/>
            <a:ext cx="1032655" cy="400110"/>
          </a:xfrm>
          <a:prstGeom prst="rect">
            <a:avLst/>
          </a:prstGeom>
        </p:spPr>
        <p:txBody>
          <a:bodyPr wrap="none">
            <a:spAutoFit/>
          </a:bodyPr>
          <a:lstStyle/>
          <a:p>
            <a:pPr algn="ctr"/>
            <a:r>
              <a:rPr lang="en-US" sz="1000" dirty="0"/>
              <a:t>God of strength </a:t>
            </a:r>
          </a:p>
          <a:p>
            <a:pPr algn="ctr"/>
            <a:r>
              <a:rPr lang="en-US" sz="1000" dirty="0"/>
              <a:t>and fertility</a:t>
            </a:r>
          </a:p>
        </p:txBody>
      </p:sp>
      <p:sp>
        <p:nvSpPr>
          <p:cNvPr id="28" name="Rectangle 27">
            <a:extLst>
              <a:ext uri="{FF2B5EF4-FFF2-40B4-BE49-F238E27FC236}">
                <a16:creationId xmlns:a16="http://schemas.microsoft.com/office/drawing/2014/main" id="{96852CBD-57A3-4D21-9B2F-427406212A5E}"/>
              </a:ext>
            </a:extLst>
          </p:cNvPr>
          <p:cNvSpPr/>
          <p:nvPr/>
        </p:nvSpPr>
        <p:spPr>
          <a:xfrm>
            <a:off x="161798" y="9074613"/>
            <a:ext cx="2008809" cy="461665"/>
          </a:xfrm>
          <a:prstGeom prst="rect">
            <a:avLst/>
          </a:prstGeom>
        </p:spPr>
        <p:txBody>
          <a:bodyPr wrap="square">
            <a:spAutoFit/>
          </a:bodyPr>
          <a:lstStyle/>
          <a:p>
            <a:r>
              <a:rPr lang="en-US" sz="800" dirty="0"/>
              <a:t>Source For Top 3 Images (Gods):</a:t>
            </a:r>
          </a:p>
          <a:p>
            <a:r>
              <a:rPr lang="en-US" sz="800" dirty="0"/>
              <a:t>http://www.artyfactory.com/egyptian_art/egyptian_gods/ancient-egyptian-gods.htm</a:t>
            </a:r>
          </a:p>
        </p:txBody>
      </p:sp>
      <p:cxnSp>
        <p:nvCxnSpPr>
          <p:cNvPr id="30" name="Straight Connector 29">
            <a:extLst>
              <a:ext uri="{FF2B5EF4-FFF2-40B4-BE49-F238E27FC236}">
                <a16:creationId xmlns:a16="http://schemas.microsoft.com/office/drawing/2014/main" id="{87DD6ABA-D6F4-44A9-AB8F-7A08FEE64D69}"/>
              </a:ext>
            </a:extLst>
          </p:cNvPr>
          <p:cNvCxnSpPr/>
          <p:nvPr/>
        </p:nvCxnSpPr>
        <p:spPr>
          <a:xfrm>
            <a:off x="161798" y="9008263"/>
            <a:ext cx="6965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80ED8D-5D13-4CD8-B47E-FA208C64F48F}"/>
              </a:ext>
            </a:extLst>
          </p:cNvPr>
          <p:cNvSpPr txBox="1"/>
          <p:nvPr/>
        </p:nvSpPr>
        <p:spPr>
          <a:xfrm>
            <a:off x="164458" y="871825"/>
            <a:ext cx="738728" cy="461665"/>
          </a:xfrm>
          <a:prstGeom prst="rect">
            <a:avLst/>
          </a:prstGeom>
          <a:noFill/>
        </p:spPr>
        <p:txBody>
          <a:bodyPr wrap="none" rtlCol="0">
            <a:spAutoFit/>
          </a:bodyPr>
          <a:lstStyle/>
          <a:p>
            <a:pPr algn="ctr"/>
            <a:r>
              <a:rPr lang="en-US" sz="1200" b="1" dirty="0"/>
              <a:t>Egyptian</a:t>
            </a:r>
          </a:p>
          <a:p>
            <a:pPr algn="ctr"/>
            <a:r>
              <a:rPr lang="en-US" sz="1200" b="1" dirty="0"/>
              <a:t>Gods </a:t>
            </a:r>
          </a:p>
        </p:txBody>
      </p:sp>
      <p:sp>
        <p:nvSpPr>
          <p:cNvPr id="43" name="TextBox 42">
            <a:extLst>
              <a:ext uri="{FF2B5EF4-FFF2-40B4-BE49-F238E27FC236}">
                <a16:creationId xmlns:a16="http://schemas.microsoft.com/office/drawing/2014/main" id="{F29FB693-4923-41E9-B64D-5476497D5D57}"/>
              </a:ext>
            </a:extLst>
          </p:cNvPr>
          <p:cNvSpPr txBox="1"/>
          <p:nvPr/>
        </p:nvSpPr>
        <p:spPr>
          <a:xfrm>
            <a:off x="231523" y="5256658"/>
            <a:ext cx="904415" cy="461665"/>
          </a:xfrm>
          <a:prstGeom prst="rect">
            <a:avLst/>
          </a:prstGeom>
          <a:noFill/>
        </p:spPr>
        <p:txBody>
          <a:bodyPr wrap="none" rtlCol="0">
            <a:spAutoFit/>
          </a:bodyPr>
          <a:lstStyle/>
          <a:p>
            <a:pPr algn="ctr"/>
            <a:r>
              <a:rPr lang="en-US" sz="1200" b="1" dirty="0"/>
              <a:t>Egyptian</a:t>
            </a:r>
          </a:p>
          <a:p>
            <a:pPr algn="ctr"/>
            <a:r>
              <a:rPr lang="en-US" sz="1200" b="1" dirty="0"/>
              <a:t>Goddesses </a:t>
            </a:r>
          </a:p>
        </p:txBody>
      </p:sp>
    </p:spTree>
    <p:extLst>
      <p:ext uri="{BB962C8B-B14F-4D97-AF65-F5344CB8AC3E}">
        <p14:creationId xmlns:p14="http://schemas.microsoft.com/office/powerpoint/2010/main" val="260889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616A-016D-46C8-BE5A-8E35CF51151E}"/>
              </a:ext>
            </a:extLst>
          </p:cNvPr>
          <p:cNvPicPr>
            <a:picLocks noChangeAspect="1"/>
          </p:cNvPicPr>
          <p:nvPr/>
        </p:nvPicPr>
        <p:blipFill rotWithShape="1">
          <a:blip r:embed="rId2">
            <a:clrChange>
              <a:clrFrom>
                <a:srgbClr val="FFFFFF"/>
              </a:clrFrom>
              <a:clrTo>
                <a:srgbClr val="FFFFFF">
                  <a:alpha val="0"/>
                </a:srgbClr>
              </a:clrTo>
            </a:clrChange>
          </a:blip>
          <a:srcRect l="35372" t="20790" r="36436" b="8727"/>
          <a:stretch/>
        </p:blipFill>
        <p:spPr>
          <a:xfrm>
            <a:off x="4607040" y="779533"/>
            <a:ext cx="2775078" cy="3900816"/>
          </a:xfrm>
          <a:prstGeom prst="rect">
            <a:avLst/>
          </a:prstGeom>
        </p:spPr>
      </p:pic>
      <p:pic>
        <p:nvPicPr>
          <p:cNvPr id="6" name="Picture 5">
            <a:extLst>
              <a:ext uri="{FF2B5EF4-FFF2-40B4-BE49-F238E27FC236}">
                <a16:creationId xmlns:a16="http://schemas.microsoft.com/office/drawing/2014/main" id="{C0F6414C-7C26-431F-A7CB-83B0907BCF13}"/>
              </a:ext>
            </a:extLst>
          </p:cNvPr>
          <p:cNvPicPr>
            <a:picLocks noChangeAspect="1"/>
          </p:cNvPicPr>
          <p:nvPr/>
        </p:nvPicPr>
        <p:blipFill rotWithShape="1">
          <a:blip r:embed="rId3">
            <a:clrChange>
              <a:clrFrom>
                <a:srgbClr val="FFFFFF"/>
              </a:clrFrom>
              <a:clrTo>
                <a:srgbClr val="FFFFFF">
                  <a:alpha val="0"/>
                </a:srgbClr>
              </a:clrTo>
            </a:clrChange>
          </a:blip>
          <a:srcRect l="35106" t="17005" r="37594" b="12038"/>
          <a:stretch/>
        </p:blipFill>
        <p:spPr>
          <a:xfrm>
            <a:off x="-111053" y="690343"/>
            <a:ext cx="2701854" cy="3948441"/>
          </a:xfrm>
          <a:prstGeom prst="rect">
            <a:avLst/>
          </a:prstGeom>
        </p:spPr>
      </p:pic>
      <p:pic>
        <p:nvPicPr>
          <p:cNvPr id="7" name="Picture 6">
            <a:extLst>
              <a:ext uri="{FF2B5EF4-FFF2-40B4-BE49-F238E27FC236}">
                <a16:creationId xmlns:a16="http://schemas.microsoft.com/office/drawing/2014/main" id="{9D812789-797E-426B-B09B-DF6A4EC63F7A}"/>
              </a:ext>
            </a:extLst>
          </p:cNvPr>
          <p:cNvPicPr>
            <a:picLocks noChangeAspect="1"/>
          </p:cNvPicPr>
          <p:nvPr/>
        </p:nvPicPr>
        <p:blipFill rotWithShape="1">
          <a:blip r:embed="rId4"/>
          <a:srcRect l="36233" t="18424" r="36968" b="14876"/>
          <a:stretch/>
        </p:blipFill>
        <p:spPr>
          <a:xfrm>
            <a:off x="45071" y="4777979"/>
            <a:ext cx="2650467" cy="3708796"/>
          </a:xfrm>
          <a:prstGeom prst="rect">
            <a:avLst/>
          </a:prstGeom>
        </p:spPr>
      </p:pic>
      <p:pic>
        <p:nvPicPr>
          <p:cNvPr id="8" name="Picture 7">
            <a:extLst>
              <a:ext uri="{FF2B5EF4-FFF2-40B4-BE49-F238E27FC236}">
                <a16:creationId xmlns:a16="http://schemas.microsoft.com/office/drawing/2014/main" id="{304E73B9-C880-455D-86E3-169FC011C8D4}"/>
              </a:ext>
            </a:extLst>
          </p:cNvPr>
          <p:cNvPicPr>
            <a:picLocks noChangeAspect="1"/>
          </p:cNvPicPr>
          <p:nvPr/>
        </p:nvPicPr>
        <p:blipFill rotWithShape="1">
          <a:blip r:embed="rId5"/>
          <a:srcRect l="36182" t="17608" r="36656" b="11113"/>
          <a:stretch/>
        </p:blipFill>
        <p:spPr>
          <a:xfrm>
            <a:off x="4883778" y="4899424"/>
            <a:ext cx="2431422" cy="3587351"/>
          </a:xfrm>
          <a:prstGeom prst="rect">
            <a:avLst/>
          </a:prstGeom>
        </p:spPr>
      </p:pic>
      <p:sp>
        <p:nvSpPr>
          <p:cNvPr id="10" name="TextBox 9">
            <a:extLst>
              <a:ext uri="{FF2B5EF4-FFF2-40B4-BE49-F238E27FC236}">
                <a16:creationId xmlns:a16="http://schemas.microsoft.com/office/drawing/2014/main" id="{E36F3871-A02B-4CA6-9A2E-6CC845656E32}"/>
              </a:ext>
            </a:extLst>
          </p:cNvPr>
          <p:cNvSpPr txBox="1"/>
          <p:nvPr/>
        </p:nvSpPr>
        <p:spPr>
          <a:xfrm>
            <a:off x="2350121" y="136728"/>
            <a:ext cx="2625270" cy="369332"/>
          </a:xfrm>
          <a:prstGeom prst="rect">
            <a:avLst/>
          </a:prstGeom>
          <a:noFill/>
        </p:spPr>
        <p:txBody>
          <a:bodyPr wrap="none" rtlCol="0">
            <a:spAutoFit/>
          </a:bodyPr>
          <a:lstStyle/>
          <a:p>
            <a:pPr algn="ctr"/>
            <a:r>
              <a:rPr lang="en-US" b="1" u="sng" dirty="0"/>
              <a:t>Samples for Egypt Project</a:t>
            </a:r>
            <a:endParaRPr lang="en-US" i="1" u="sng" dirty="0"/>
          </a:p>
        </p:txBody>
      </p:sp>
      <p:pic>
        <p:nvPicPr>
          <p:cNvPr id="2" name="Picture 1">
            <a:extLst>
              <a:ext uri="{FF2B5EF4-FFF2-40B4-BE49-F238E27FC236}">
                <a16:creationId xmlns:a16="http://schemas.microsoft.com/office/drawing/2014/main" id="{5061F3EC-0E40-4588-8DF5-5E10B30D5E55}"/>
              </a:ext>
            </a:extLst>
          </p:cNvPr>
          <p:cNvPicPr>
            <a:picLocks noChangeAspect="1"/>
          </p:cNvPicPr>
          <p:nvPr/>
        </p:nvPicPr>
        <p:blipFill rotWithShape="1">
          <a:blip r:embed="rId6">
            <a:clrChange>
              <a:clrFrom>
                <a:srgbClr val="FFFFFF"/>
              </a:clrFrom>
              <a:clrTo>
                <a:srgbClr val="FFFFFF">
                  <a:alpha val="0"/>
                </a:srgbClr>
              </a:clrTo>
            </a:clrChange>
          </a:blip>
          <a:srcRect l="35677" t="20819" r="37630" b="11324"/>
          <a:stretch/>
        </p:blipFill>
        <p:spPr>
          <a:xfrm>
            <a:off x="2409151" y="1343026"/>
            <a:ext cx="2394968" cy="3423048"/>
          </a:xfrm>
          <a:prstGeom prst="rect">
            <a:avLst/>
          </a:prstGeom>
        </p:spPr>
      </p:pic>
      <p:pic>
        <p:nvPicPr>
          <p:cNvPr id="3" name="Picture 2">
            <a:extLst>
              <a:ext uri="{FF2B5EF4-FFF2-40B4-BE49-F238E27FC236}">
                <a16:creationId xmlns:a16="http://schemas.microsoft.com/office/drawing/2014/main" id="{BA4BE60C-02EA-4427-8DFE-91B7A34C0073}"/>
              </a:ext>
            </a:extLst>
          </p:cNvPr>
          <p:cNvPicPr>
            <a:picLocks noChangeAspect="1"/>
          </p:cNvPicPr>
          <p:nvPr/>
        </p:nvPicPr>
        <p:blipFill rotWithShape="1">
          <a:blip r:embed="rId7">
            <a:clrChange>
              <a:clrFrom>
                <a:srgbClr val="FFFFFF"/>
              </a:clrFrom>
              <a:clrTo>
                <a:srgbClr val="FFFFFF">
                  <a:alpha val="0"/>
                </a:srgbClr>
              </a:clrTo>
            </a:clrChange>
          </a:blip>
          <a:srcRect l="35417" t="20587" r="37021" b="8075"/>
          <a:stretch/>
        </p:blipFill>
        <p:spPr>
          <a:xfrm>
            <a:off x="2459998" y="4796167"/>
            <a:ext cx="2598108" cy="3780702"/>
          </a:xfrm>
          <a:prstGeom prst="rect">
            <a:avLst/>
          </a:prstGeom>
        </p:spPr>
      </p:pic>
      <p:sp>
        <p:nvSpPr>
          <p:cNvPr id="12" name="Rectangle 11">
            <a:extLst>
              <a:ext uri="{FF2B5EF4-FFF2-40B4-BE49-F238E27FC236}">
                <a16:creationId xmlns:a16="http://schemas.microsoft.com/office/drawing/2014/main" id="{625AB1D3-157B-490B-A6F4-9A243BA7576F}"/>
              </a:ext>
            </a:extLst>
          </p:cNvPr>
          <p:cNvSpPr/>
          <p:nvPr/>
        </p:nvSpPr>
        <p:spPr>
          <a:xfrm>
            <a:off x="133222" y="9284163"/>
            <a:ext cx="6993611" cy="215444"/>
          </a:xfrm>
          <a:prstGeom prst="rect">
            <a:avLst/>
          </a:prstGeom>
        </p:spPr>
        <p:txBody>
          <a:bodyPr wrap="square">
            <a:spAutoFit/>
          </a:bodyPr>
          <a:lstStyle/>
          <a:p>
            <a:r>
              <a:rPr lang="en-US" sz="800" dirty="0"/>
              <a:t>Source For All Crown Images: http://www.artyfactory.com/egyptian_art/egyptian_gods/ancient-egyptian-gods.htm</a:t>
            </a:r>
          </a:p>
        </p:txBody>
      </p:sp>
      <p:cxnSp>
        <p:nvCxnSpPr>
          <p:cNvPr id="14" name="Straight Connector 13">
            <a:extLst>
              <a:ext uri="{FF2B5EF4-FFF2-40B4-BE49-F238E27FC236}">
                <a16:creationId xmlns:a16="http://schemas.microsoft.com/office/drawing/2014/main" id="{E99825A6-9D19-436E-946D-BD75EBE61178}"/>
              </a:ext>
            </a:extLst>
          </p:cNvPr>
          <p:cNvCxnSpPr/>
          <p:nvPr/>
        </p:nvCxnSpPr>
        <p:spPr>
          <a:xfrm>
            <a:off x="161798" y="9236863"/>
            <a:ext cx="6965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265C3EF-3A1B-41D6-AE63-3529D79DC25F}"/>
              </a:ext>
            </a:extLst>
          </p:cNvPr>
          <p:cNvSpPr/>
          <p:nvPr/>
        </p:nvSpPr>
        <p:spPr>
          <a:xfrm>
            <a:off x="103435" y="8599379"/>
            <a:ext cx="7081762" cy="461665"/>
          </a:xfrm>
          <a:prstGeom prst="rect">
            <a:avLst/>
          </a:prstGeom>
        </p:spPr>
        <p:txBody>
          <a:bodyPr wrap="square">
            <a:spAutoFit/>
          </a:bodyPr>
          <a:lstStyle/>
          <a:p>
            <a:r>
              <a:rPr lang="en-US" sz="1200" dirty="0"/>
              <a:t>“King” or “Pharaoh” was the Ancient Egyptian title regardless of gender. </a:t>
            </a:r>
          </a:p>
          <a:p>
            <a:r>
              <a:rPr lang="en-US" sz="1200" dirty="0"/>
              <a:t>There were male and female Pharaohs in Ancient Egypt. </a:t>
            </a:r>
          </a:p>
        </p:txBody>
      </p:sp>
    </p:spTree>
    <p:extLst>
      <p:ext uri="{BB962C8B-B14F-4D97-AF65-F5344CB8AC3E}">
        <p14:creationId xmlns:p14="http://schemas.microsoft.com/office/powerpoint/2010/main" val="426418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mg1.etsystatic.com/000/0/5560263/il_fullxfull.317162095.jpg">
            <a:extLst>
              <a:ext uri="{FF2B5EF4-FFF2-40B4-BE49-F238E27FC236}">
                <a16:creationId xmlns:a16="http://schemas.microsoft.com/office/drawing/2014/main" id="{A0100E90-8717-43EC-86DF-001ABF6AA5E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l="18433" t="14559" r="46596" b="47994"/>
          <a:stretch/>
        </p:blipFill>
        <p:spPr bwMode="auto">
          <a:xfrm>
            <a:off x="0" y="-41564"/>
            <a:ext cx="2782111" cy="37915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untsearch.gla.ac.uk/archimages/D1925_42_3a.jpg">
            <a:extLst>
              <a:ext uri="{FF2B5EF4-FFF2-40B4-BE49-F238E27FC236}">
                <a16:creationId xmlns:a16="http://schemas.microsoft.com/office/drawing/2014/main" id="{78504A4A-FA9A-4895-94DD-2647934DA7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33660" t="1785" r="8332" b="34140"/>
          <a:stretch/>
        </p:blipFill>
        <p:spPr bwMode="auto">
          <a:xfrm>
            <a:off x="2861125" y="-1"/>
            <a:ext cx="4454076" cy="44672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ouregypt.net/images/touregypt/reg6.jpg">
            <a:extLst>
              <a:ext uri="{FF2B5EF4-FFF2-40B4-BE49-F238E27FC236}">
                <a16:creationId xmlns:a16="http://schemas.microsoft.com/office/drawing/2014/main" id="{2C71DF2B-4AB9-4BEC-9364-79D6E8432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555" y="4483372"/>
            <a:ext cx="2222673" cy="29734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yreaus.com/inspired_manifestation/2014/divine_ancient_rites_of_osiris_and_isis/pyreaus_inspired_manifestation_divine_ancient_rites_osiris_isis_Osiris_full.jpg">
            <a:extLst>
              <a:ext uri="{FF2B5EF4-FFF2-40B4-BE49-F238E27FC236}">
                <a16:creationId xmlns:a16="http://schemas.microsoft.com/office/drawing/2014/main" id="{334B3442-58F2-4CE8-822D-527CDF413EA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3867150"/>
            <a:ext cx="2802504" cy="36059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gei.aerobaticsweb.org/images/EGYPT/Egypt_4309_1536x1022.jpg">
            <a:extLst>
              <a:ext uri="{FF2B5EF4-FFF2-40B4-BE49-F238E27FC236}">
                <a16:creationId xmlns:a16="http://schemas.microsoft.com/office/drawing/2014/main" id="{5855C2F0-9FE8-47A3-8E1B-A764BAFB68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510" t="20254" r="23936" b="43076"/>
          <a:stretch/>
        </p:blipFill>
        <p:spPr bwMode="auto">
          <a:xfrm>
            <a:off x="2861125" y="4580664"/>
            <a:ext cx="2235458" cy="27893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2.bp.blogspot.com/-_GmPwlkkqRg/UMu6kPzBfBI/AAAAAAAAAjU/oyrVVA8jAeE/s1600/Picture%2520343001.jpeg">
            <a:extLst>
              <a:ext uri="{FF2B5EF4-FFF2-40B4-BE49-F238E27FC236}">
                <a16:creationId xmlns:a16="http://schemas.microsoft.com/office/drawing/2014/main" id="{933E98E0-B993-4A73-880A-DE2ECD64E1B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val="0"/>
              </a:ext>
            </a:extLst>
          </a:blip>
          <a:srcRect t="18614" b="-1"/>
          <a:stretch/>
        </p:blipFill>
        <p:spPr bwMode="auto">
          <a:xfrm>
            <a:off x="74968" y="7483511"/>
            <a:ext cx="3049231" cy="21176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road collar of Senebtisi, Faience, gold, carnelian, turquoise.&#10;Falcon heads and leaf pendants originally gilded plaster, restored in gilded silver. Eyes originally gilded beads restored in gilded plaster.">
            <a:extLst>
              <a:ext uri="{FF2B5EF4-FFF2-40B4-BE49-F238E27FC236}">
                <a16:creationId xmlns:a16="http://schemas.microsoft.com/office/drawing/2014/main" id="{F62A5A24-01F8-4CB6-B9B6-B162657FCBB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rcRect l="7518" t="16074" r="5640" b="5644"/>
          <a:stretch/>
        </p:blipFill>
        <p:spPr bwMode="auto">
          <a:xfrm>
            <a:off x="4243393" y="7466932"/>
            <a:ext cx="2924175" cy="213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439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2821</TotalTime>
  <Words>448</Words>
  <Application>Microsoft Office PowerPoint</Application>
  <PresentationFormat>Custom</PresentationFormat>
  <Paragraphs>46</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Wick</dc:creator>
  <cp:lastModifiedBy>Heather Wick</cp:lastModifiedBy>
  <cp:revision>62</cp:revision>
  <cp:lastPrinted>2019-11-22T01:46:15Z</cp:lastPrinted>
  <dcterms:created xsi:type="dcterms:W3CDTF">2017-11-27T07:15:35Z</dcterms:created>
  <dcterms:modified xsi:type="dcterms:W3CDTF">2019-11-22T05:44:09Z</dcterms:modified>
</cp:coreProperties>
</file>