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378" r:id="rId2"/>
    <p:sldId id="371" r:id="rId3"/>
    <p:sldId id="374" r:id="rId4"/>
    <p:sldId id="373" r:id="rId5"/>
    <p:sldId id="334" r:id="rId6"/>
    <p:sldId id="337" r:id="rId7"/>
    <p:sldId id="372" r:id="rId8"/>
    <p:sldId id="335" r:id="rId9"/>
    <p:sldId id="348" r:id="rId10"/>
    <p:sldId id="338" r:id="rId11"/>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B3E3"/>
    <a:srgbClr val="FCE882"/>
    <a:srgbClr val="F7FBFC"/>
    <a:srgbClr val="4B5A5A"/>
    <a:srgbClr val="688594"/>
    <a:srgbClr val="ECEFE7"/>
    <a:srgbClr val="C5BD94"/>
    <a:srgbClr val="E6DA6E"/>
    <a:srgbClr val="677D9F"/>
    <a:srgbClr val="C8A6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21" autoAdjust="0"/>
    <p:restoredTop sz="78293" autoAdjust="0"/>
  </p:normalViewPr>
  <p:slideViewPr>
    <p:cSldViewPr>
      <p:cViewPr varScale="1">
        <p:scale>
          <a:sx n="53" d="100"/>
          <a:sy n="53" d="100"/>
        </p:scale>
        <p:origin x="1740"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48"/>
    </p:cViewPr>
  </p:sorterViewPr>
  <p:notesViewPr>
    <p:cSldViewPr>
      <p:cViewPr varScale="1">
        <p:scale>
          <a:sx n="79" d="100"/>
          <a:sy n="79" d="100"/>
        </p:scale>
        <p:origin x="-2046" y="-90"/>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01F1655C-ED18-4B39-BB69-22F74A171FC1}" type="datetimeFigureOut">
              <a:rPr lang="en-US" smtClean="0"/>
              <a:pPr/>
              <a:t>11/24/2019</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94EEC9C9-D2AB-4249-BB94-4318C9B707CA}"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210C9A08-11C7-44BC-B780-C7436A291053}" type="datetimeFigureOut">
              <a:rPr lang="en-US" smtClean="0"/>
              <a:pPr/>
              <a:t>11/24/2019</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5638F24B-A8DD-425A-A68A-F6FD94AB6762}"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b="1" dirty="0"/>
              <a:t>Tomorrow we are going to draw like an Ancient Egyptian!</a:t>
            </a:r>
          </a:p>
          <a:p>
            <a:pPr marL="171450" indent="-171450">
              <a:spcAft>
                <a:spcPts val="1200"/>
              </a:spcAft>
              <a:buFont typeface="Arial" panose="020B0604020202020204" pitchFamily="34" charset="0"/>
              <a:buChar char="•"/>
            </a:pPr>
            <a:r>
              <a:rPr lang="en-US" dirty="0"/>
              <a:t>Portrait inspired by an </a:t>
            </a:r>
            <a:r>
              <a:rPr lang="en-US" b="1" dirty="0"/>
              <a:t>Egyptian God or Royal</a:t>
            </a:r>
          </a:p>
          <a:p>
            <a:pPr marL="171450" indent="-171450">
              <a:spcAft>
                <a:spcPts val="1200"/>
              </a:spcAft>
              <a:buFont typeface="Arial" panose="020B0604020202020204" pitchFamily="34" charset="0"/>
              <a:buChar char="•"/>
            </a:pPr>
            <a:r>
              <a:rPr lang="en-US" dirty="0"/>
              <a:t>Follow the rules for drawing gods and important people</a:t>
            </a:r>
          </a:p>
          <a:p>
            <a:pPr marL="171450" indent="-171450">
              <a:spcAft>
                <a:spcPts val="1200"/>
              </a:spcAft>
              <a:buFont typeface="Arial" panose="020B0604020202020204" pitchFamily="34" charset="0"/>
              <a:buChar char="•"/>
            </a:pPr>
            <a:r>
              <a:rPr lang="en-US" dirty="0"/>
              <a:t>Students add their own name to the </a:t>
            </a:r>
            <a:r>
              <a:rPr lang="en-US" b="1" dirty="0"/>
              <a:t>cartouche.</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b="0" dirty="0"/>
              <a:t>Today we are going to get a head-start on the project, by translating your name into </a:t>
            </a:r>
            <a:r>
              <a:rPr lang="en-US" b="1" dirty="0"/>
              <a:t>hieroglyphs</a:t>
            </a:r>
            <a:r>
              <a:rPr lang="en-US" b="0" dirty="0"/>
              <a:t>.</a:t>
            </a:r>
          </a:p>
          <a:p>
            <a:pPr marL="171450" indent="-171450">
              <a:spcAft>
                <a:spcPts val="1200"/>
              </a:spcAft>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8F24B-A8DD-425A-A68A-F6FD94AB67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110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200"/>
              </a:spcAft>
              <a:buFont typeface="Arial" panose="020B0604020202020204" pitchFamily="34" charset="0"/>
              <a:buChar char="•"/>
            </a:pPr>
            <a:r>
              <a:rPr lang="en-US" dirty="0"/>
              <a:t>Get their attention again – </a:t>
            </a:r>
            <a:r>
              <a:rPr lang="en-US" b="1" dirty="0"/>
              <a:t>pencils down! </a:t>
            </a:r>
            <a:r>
              <a:rPr lang="en-US" i="1" dirty="0"/>
              <a:t>Even if they aren’t finished with their sketch (t</a:t>
            </a:r>
            <a:r>
              <a:rPr lang="en-US" i="0" dirty="0"/>
              <a:t>hey can resume sketching after they see this next instruction).</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Explain final steps: Color, design and finishing touches. </a:t>
            </a:r>
            <a:r>
              <a:rPr lang="en-US" b="0" dirty="0"/>
              <a:t>Point out that if they spend a LOT of time on their sketch, they may not have time to color. It is a perfectly acceptable option to trace over your outlines with black, instead of coloring. It will look like a “weathered” artifact, carved in stone!</a:t>
            </a:r>
          </a:p>
          <a:p>
            <a:pPr marL="171450" indent="-171450">
              <a:spcAft>
                <a:spcPts val="1200"/>
              </a:spcAft>
              <a:buFont typeface="Arial" panose="020B0604020202020204" pitchFamily="34" charset="0"/>
              <a:buChar char="•"/>
            </a:pPr>
            <a:r>
              <a:rPr lang="en-US" b="1" dirty="0"/>
              <a:t>After instruction,</a:t>
            </a:r>
            <a:r>
              <a:rPr lang="en-US" dirty="0"/>
              <a:t> pass out the colored pencils and color samples, leaving </a:t>
            </a:r>
            <a:r>
              <a:rPr lang="en-US" b="0" dirty="0"/>
              <a:t>this slide up on the screen for reference while they work. </a:t>
            </a:r>
          </a:p>
          <a:p>
            <a:pPr marL="171450" indent="-171450">
              <a:spcAft>
                <a:spcPts val="1200"/>
              </a:spcAft>
              <a:buFont typeface="Arial" panose="020B0604020202020204" pitchFamily="34" charset="0"/>
              <a:buChar char="•"/>
            </a:pPr>
            <a:r>
              <a:rPr lang="en-US" dirty="0"/>
              <a:t>Try to minimize further “whole class” instruction – </a:t>
            </a:r>
            <a:r>
              <a:rPr lang="en-US" b="1" i="1" dirty="0"/>
              <a:t>students can’t take in constant announcements while working. </a:t>
            </a:r>
            <a:r>
              <a:rPr lang="en-US" dirty="0"/>
              <a:t>Instead, walk around and help one-on-one if needed.</a:t>
            </a:r>
          </a:p>
          <a:p>
            <a:pPr marL="171450" indent="-171450">
              <a:spcAft>
                <a:spcPts val="1200"/>
              </a:spcAft>
              <a:buFont typeface="Arial" panose="020B0604020202020204" pitchFamily="34" charset="0"/>
              <a:buChar char="•"/>
            </a:pPr>
            <a:r>
              <a:rPr lang="en-US" dirty="0"/>
              <a:t>Do provide </a:t>
            </a:r>
            <a:r>
              <a:rPr lang="en-US" b="1" dirty="0"/>
              <a:t>time checks </a:t>
            </a:r>
            <a:r>
              <a:rPr lang="en-US" dirty="0"/>
              <a:t>to the whole class every 10 minutes.</a:t>
            </a:r>
          </a:p>
          <a:p>
            <a:pPr marL="171450" indent="-171450">
              <a:spcAft>
                <a:spcPts val="1200"/>
              </a:spcAft>
              <a:buFont typeface="Arial" panose="020B0604020202020204" pitchFamily="34" charset="0"/>
              <a:buChar char="•"/>
            </a:pPr>
            <a:r>
              <a:rPr lang="en-US" dirty="0"/>
              <a:t>Collect all work (make sure name, teacher name &amp; period on back!) a few minutes before the end of class – use final minutes for students to return pencils, colored pencils, erasers, sharpeners and handouts.</a:t>
            </a:r>
            <a:endParaRPr lang="en-US" b="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8F24B-A8DD-425A-A68A-F6FD94AB67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0206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b="1" i="1" dirty="0"/>
              <a:t>Instructions for 2109: Complete hieroglyph translation on Day 1, after presentation.</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i="1" dirty="0"/>
              <a:t>NOTE: Explain process for translating their name BEFORE passing out the worksheets and handouts</a:t>
            </a:r>
          </a:p>
          <a:p>
            <a:pPr marL="171450" indent="-171450">
              <a:spcAft>
                <a:spcPts val="1200"/>
              </a:spcAft>
              <a:buFont typeface="Arial" panose="020B0604020202020204" pitchFamily="34" charset="0"/>
              <a:buChar char="•"/>
            </a:pPr>
            <a:endParaRPr lang="en-US" dirty="0"/>
          </a:p>
          <a:p>
            <a:pPr marL="171450" indent="-171450">
              <a:spcAft>
                <a:spcPts val="1200"/>
              </a:spcAft>
              <a:buFont typeface="Arial" panose="020B0604020202020204" pitchFamily="34" charset="0"/>
              <a:buChar char="•"/>
            </a:pPr>
            <a:r>
              <a:rPr lang="en-US" dirty="0"/>
              <a:t>Today you will translate your name into hieroglyphs, then tomorrow you will incorporate them into your art project.</a:t>
            </a:r>
          </a:p>
          <a:p>
            <a:pPr marL="171450" indent="-171450">
              <a:spcAft>
                <a:spcPts val="1200"/>
              </a:spcAft>
              <a:buFont typeface="Arial" panose="020B0604020202020204" pitchFamily="34" charset="0"/>
              <a:buChar char="•"/>
            </a:pPr>
            <a:r>
              <a:rPr lang="en-US" dirty="0"/>
              <a:t>All instructions are on the worksheet that we will pass out in a minute, but I’m going to quickly review them first.</a:t>
            </a:r>
          </a:p>
          <a:p>
            <a:pPr marL="171450" indent="-171450">
              <a:spcAft>
                <a:spcPts val="1200"/>
              </a:spcAft>
              <a:buFont typeface="Arial" panose="020B0604020202020204" pitchFamily="34" charset="0"/>
              <a:buChar char="•"/>
            </a:pPr>
            <a:r>
              <a:rPr lang="en-US" b="0" dirty="0"/>
              <a:t>You will start by writing you first name, then</a:t>
            </a:r>
            <a:r>
              <a:rPr lang="en-US" b="1" dirty="0"/>
              <a:t> breaking your name out into </a:t>
            </a:r>
            <a:r>
              <a:rPr lang="en-US" b="1" u="sng" dirty="0"/>
              <a:t>letter sounds</a:t>
            </a:r>
            <a:r>
              <a:rPr lang="en-US" b="1" dirty="0"/>
              <a:t>. </a:t>
            </a:r>
            <a:r>
              <a:rPr lang="en-US" dirty="0"/>
              <a:t>Using the name “Heather” as an example, notice that some letters may have their own letter sounds (H, E &amp; R), others may </a:t>
            </a:r>
            <a:r>
              <a:rPr lang="en-US" i="1" dirty="0"/>
              <a:t>combine</a:t>
            </a:r>
            <a:r>
              <a:rPr lang="en-US" dirty="0"/>
              <a:t> to form one letter sound (TH), and </a:t>
            </a:r>
            <a:r>
              <a:rPr lang="en-US" i="0" dirty="0"/>
              <a:t>some have </a:t>
            </a:r>
            <a:r>
              <a:rPr lang="en-US" i="1" dirty="0"/>
              <a:t>no sound </a:t>
            </a:r>
            <a:r>
              <a:rPr lang="en-US" i="0" dirty="0"/>
              <a:t>(A).</a:t>
            </a:r>
          </a:p>
          <a:p>
            <a:pPr marL="171450" indent="-171450">
              <a:spcAft>
                <a:spcPts val="1200"/>
              </a:spcAft>
              <a:buFont typeface="Arial" panose="020B0604020202020204" pitchFamily="34" charset="0"/>
              <a:buChar char="•"/>
            </a:pPr>
            <a:r>
              <a:rPr lang="en-US" b="1" i="0" dirty="0"/>
              <a:t>&lt;CLICK&gt; </a:t>
            </a:r>
            <a:r>
              <a:rPr lang="en-US" i="0" dirty="0"/>
              <a:t>While the name Heather has 7 letters, it only has 4 letter sounds.</a:t>
            </a:r>
          </a:p>
          <a:p>
            <a:endParaRPr lang="en-US" dirty="0"/>
          </a:p>
        </p:txBody>
      </p:sp>
      <p:sp>
        <p:nvSpPr>
          <p:cNvPr id="4" name="Slide Number Placeholder 3"/>
          <p:cNvSpPr>
            <a:spLocks noGrp="1"/>
          </p:cNvSpPr>
          <p:nvPr>
            <p:ph type="sldNum" sz="quarter" idx="5"/>
          </p:nvPr>
        </p:nvSpPr>
        <p:spPr/>
        <p:txBody>
          <a:bodyPr/>
          <a:lstStyle/>
          <a:p>
            <a:fld id="{5638F24B-A8DD-425A-A68A-F6FD94AB6762}" type="slidenum">
              <a:rPr lang="en-US" smtClean="0"/>
              <a:pPr/>
              <a:t>2</a:t>
            </a:fld>
            <a:endParaRPr lang="en-US"/>
          </a:p>
        </p:txBody>
      </p:sp>
    </p:spTree>
    <p:extLst>
      <p:ext uri="{BB962C8B-B14F-4D97-AF65-F5344CB8AC3E}">
        <p14:creationId xmlns:p14="http://schemas.microsoft.com/office/powerpoint/2010/main" val="1171388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Next, find the </a:t>
            </a:r>
            <a:r>
              <a:rPr lang="en-US" b="1" i="0" u="sng" dirty="0"/>
              <a:t>symbols</a:t>
            </a:r>
            <a:r>
              <a:rPr lang="en-US" b="1" i="0" dirty="0"/>
              <a:t> that match each letter sound. </a:t>
            </a:r>
            <a:r>
              <a:rPr lang="en-US" i="0" dirty="0"/>
              <a:t>Note that there may be </a:t>
            </a:r>
            <a:r>
              <a:rPr lang="en-US" i="1" dirty="0"/>
              <a:t>more than one symbol </a:t>
            </a:r>
            <a:r>
              <a:rPr lang="en-US" i="0" dirty="0"/>
              <a:t>for a letter sound! Sound it out and choose the symbol that matches best. Example: Two sounds and two symbols for “E”. </a:t>
            </a:r>
          </a:p>
          <a:p>
            <a:endParaRPr lang="en-US" dirty="0"/>
          </a:p>
        </p:txBody>
      </p:sp>
      <p:sp>
        <p:nvSpPr>
          <p:cNvPr id="4" name="Slide Number Placeholder 3"/>
          <p:cNvSpPr>
            <a:spLocks noGrp="1"/>
          </p:cNvSpPr>
          <p:nvPr>
            <p:ph type="sldNum" sz="quarter" idx="5"/>
          </p:nvPr>
        </p:nvSpPr>
        <p:spPr/>
        <p:txBody>
          <a:bodyPr/>
          <a:lstStyle/>
          <a:p>
            <a:fld id="{5638F24B-A8DD-425A-A68A-F6FD94AB6762}" type="slidenum">
              <a:rPr lang="en-US" smtClean="0"/>
              <a:pPr/>
              <a:t>3</a:t>
            </a:fld>
            <a:endParaRPr lang="en-US"/>
          </a:p>
        </p:txBody>
      </p:sp>
    </p:spTree>
    <p:extLst>
      <p:ext uri="{BB962C8B-B14F-4D97-AF65-F5344CB8AC3E}">
        <p14:creationId xmlns:p14="http://schemas.microsoft.com/office/powerpoint/2010/main" val="909219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200"/>
              </a:spcAft>
              <a:buFont typeface="Arial" panose="020B0604020202020204" pitchFamily="34" charset="0"/>
              <a:buChar char="•"/>
            </a:pPr>
            <a:r>
              <a:rPr lang="en-US" b="1" i="0" dirty="0"/>
              <a:t>Sketch the hieroglyphs </a:t>
            </a:r>
            <a:r>
              <a:rPr lang="en-US" b="0" i="0" dirty="0"/>
              <a:t>for each letter sound and </a:t>
            </a:r>
            <a:r>
              <a:rPr lang="en-US" b="1" i="0" dirty="0"/>
              <a:t>label</a:t>
            </a:r>
            <a:r>
              <a:rPr lang="en-US" b="0" i="0" dirty="0"/>
              <a:t> them. </a:t>
            </a:r>
          </a:p>
          <a:p>
            <a:pPr marL="0" indent="0">
              <a:spcAft>
                <a:spcPts val="1200"/>
              </a:spcAft>
              <a:buFont typeface="Arial" panose="020B0604020202020204" pitchFamily="34" charset="0"/>
              <a:buNone/>
            </a:pPr>
            <a:endParaRPr lang="en-US" i="0" dirty="0"/>
          </a:p>
          <a:p>
            <a:pPr marL="0" indent="0">
              <a:spcAft>
                <a:spcPts val="1200"/>
              </a:spcAft>
              <a:buFont typeface="Arial" panose="020B0604020202020204" pitchFamily="34" charset="0"/>
              <a:buNone/>
            </a:pPr>
            <a:r>
              <a:rPr lang="en-US" b="1" i="1" dirty="0"/>
              <a:t>PRESENTER</a:t>
            </a:r>
            <a:r>
              <a:rPr lang="en-US" i="0" dirty="0"/>
              <a:t>: </a:t>
            </a:r>
          </a:p>
          <a:p>
            <a:pPr marL="171450" indent="-171450">
              <a:spcAft>
                <a:spcPts val="1200"/>
              </a:spcAft>
              <a:buFont typeface="Arial" panose="020B0604020202020204" pitchFamily="34" charset="0"/>
              <a:buChar char="•"/>
            </a:pPr>
            <a:r>
              <a:rPr lang="en-US" i="1" dirty="0"/>
              <a:t>Pass out the worksheets and handouts</a:t>
            </a:r>
          </a:p>
          <a:p>
            <a:pPr marL="171450" indent="-171450">
              <a:spcAft>
                <a:spcPts val="1200"/>
              </a:spcAft>
              <a:buFont typeface="Arial" panose="020B0604020202020204" pitchFamily="34" charset="0"/>
              <a:buChar char="•"/>
            </a:pPr>
            <a:r>
              <a:rPr lang="en-US" i="1" dirty="0"/>
              <a:t>Leave this screen up while kids complete their worksheets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i="1" dirty="0"/>
              <a:t>Collect the students’ worksheets at the end of class – they will get them back tomorrow.</a:t>
            </a:r>
          </a:p>
          <a:p>
            <a:pPr marL="0" indent="0">
              <a:spcAft>
                <a:spcPts val="1200"/>
              </a:spcAft>
              <a:buFont typeface="Arial" panose="020B0604020202020204" pitchFamily="34" charset="0"/>
              <a:buNone/>
            </a:pPr>
            <a:endParaRPr lang="en-US" i="1" dirty="0"/>
          </a:p>
          <a:p>
            <a:endParaRPr lang="en-US" dirty="0"/>
          </a:p>
        </p:txBody>
      </p:sp>
      <p:sp>
        <p:nvSpPr>
          <p:cNvPr id="4" name="Slide Number Placeholder 3"/>
          <p:cNvSpPr>
            <a:spLocks noGrp="1"/>
          </p:cNvSpPr>
          <p:nvPr>
            <p:ph type="sldNum" sz="quarter" idx="5"/>
          </p:nvPr>
        </p:nvSpPr>
        <p:spPr/>
        <p:txBody>
          <a:bodyPr/>
          <a:lstStyle/>
          <a:p>
            <a:fld id="{5638F24B-A8DD-425A-A68A-F6FD94AB6762}" type="slidenum">
              <a:rPr lang="en-US" smtClean="0"/>
              <a:pPr/>
              <a:t>4</a:t>
            </a:fld>
            <a:endParaRPr lang="en-US"/>
          </a:p>
        </p:txBody>
      </p:sp>
    </p:spTree>
    <p:extLst>
      <p:ext uri="{BB962C8B-B14F-4D97-AF65-F5344CB8AC3E}">
        <p14:creationId xmlns:p14="http://schemas.microsoft.com/office/powerpoint/2010/main" val="730826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dirty="0"/>
              <a:t>Instructions for 2109: Day 2 instructions begin here… </a:t>
            </a:r>
          </a:p>
          <a:p>
            <a:pPr marL="171450" indent="-171450">
              <a:spcAft>
                <a:spcPts val="1200"/>
              </a:spcAft>
              <a:buFont typeface="Arial" panose="020B0604020202020204" pitchFamily="34" charset="0"/>
              <a:buChar char="•"/>
            </a:pPr>
            <a:endParaRPr lang="en-US" dirty="0"/>
          </a:p>
          <a:p>
            <a:pPr marL="171450" indent="-171450">
              <a:spcAft>
                <a:spcPts val="1200"/>
              </a:spcAft>
              <a:buFont typeface="Arial" panose="020B0604020202020204" pitchFamily="34" charset="0"/>
              <a:buChar char="•"/>
            </a:pPr>
            <a:r>
              <a:rPr lang="en-US" dirty="0"/>
              <a:t>Parents, pass out the </a:t>
            </a:r>
            <a:r>
              <a:rPr lang="en-US" b="1" dirty="0"/>
              <a:t>tan cardstock </a:t>
            </a:r>
            <a:r>
              <a:rPr lang="en-US" dirty="0"/>
              <a:t>with the template printed on it, and each student’s</a:t>
            </a:r>
            <a:r>
              <a:rPr lang="en-US" b="1" dirty="0"/>
              <a:t> completed hieroglyph worksheet </a:t>
            </a:r>
            <a:r>
              <a:rPr lang="en-US" b="0" dirty="0"/>
              <a:t>from Day 1</a:t>
            </a:r>
          </a:p>
          <a:p>
            <a:pPr marL="171450" indent="-171450">
              <a:spcAft>
                <a:spcPts val="1200"/>
              </a:spcAft>
              <a:buFont typeface="Arial" panose="020B0604020202020204" pitchFamily="34" charset="0"/>
              <a:buChar char="•"/>
            </a:pPr>
            <a:r>
              <a:rPr lang="en-US" dirty="0"/>
              <a:t>Students, get out a </a:t>
            </a:r>
            <a:r>
              <a:rPr lang="en-US" b="1" dirty="0"/>
              <a:t>pencil and eraser</a:t>
            </a:r>
          </a:p>
          <a:p>
            <a:pPr marL="171450" indent="-171450">
              <a:spcAft>
                <a:spcPts val="1200"/>
              </a:spcAft>
              <a:buFont typeface="Arial" panose="020B0604020202020204" pitchFamily="34" charset="0"/>
              <a:buChar char="•"/>
            </a:pPr>
            <a:r>
              <a:rPr lang="en-US" b="1" dirty="0"/>
              <a:t>Sign the back of your paper:</a:t>
            </a:r>
          </a:p>
          <a:p>
            <a:pPr marL="457200" indent="-171450">
              <a:buFont typeface="Courier New" panose="02070309020205020404" pitchFamily="49" charset="0"/>
              <a:buChar char="o"/>
            </a:pPr>
            <a:r>
              <a:rPr lang="en-US" sz="1200" dirty="0"/>
              <a:t>Your name</a:t>
            </a:r>
          </a:p>
          <a:p>
            <a:pPr marL="457200" indent="-171450">
              <a:buFont typeface="Courier New" panose="02070309020205020404" pitchFamily="49" charset="0"/>
              <a:buChar char="o"/>
            </a:pPr>
            <a:r>
              <a:rPr lang="en-US" sz="1200" dirty="0"/>
              <a:t>Teacher’s name</a:t>
            </a:r>
          </a:p>
          <a:p>
            <a:pPr marL="457200" indent="-171450">
              <a:buFont typeface="Courier New" panose="02070309020205020404" pitchFamily="49" charset="0"/>
              <a:buChar char="o"/>
            </a:pPr>
            <a:r>
              <a:rPr lang="en-US" sz="1200" dirty="0"/>
              <a:t>Class Period</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Have them </a:t>
            </a:r>
            <a:r>
              <a:rPr lang="en-US" i="1" dirty="0"/>
              <a:t>orient their paper </a:t>
            </a:r>
            <a:r>
              <a:rPr lang="en-US" dirty="0"/>
              <a:t>so that the </a:t>
            </a:r>
            <a:r>
              <a:rPr lang="en-US" b="1" dirty="0"/>
              <a:t>cartouche is on the bottom</a:t>
            </a:r>
          </a:p>
          <a:p>
            <a:pPr marL="0" indent="0">
              <a:spcAft>
                <a:spcPts val="1200"/>
              </a:spcAft>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8F24B-A8DD-425A-A68A-F6FD94AB67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540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200"/>
              </a:spcAft>
              <a:buFont typeface="Arial" panose="020B0604020202020204" pitchFamily="34" charset="0"/>
              <a:buChar char="•"/>
            </a:pPr>
            <a:r>
              <a:rPr lang="en-US" dirty="0"/>
              <a:t>Have them refer to their hieroglyph worksheet from yesterday and draw the symbols for their name inside the cartouche</a:t>
            </a:r>
          </a:p>
          <a:p>
            <a:pPr marL="171450" indent="-171450">
              <a:spcAft>
                <a:spcPts val="1200"/>
              </a:spcAft>
              <a:buFont typeface="Arial" panose="020B0604020202020204" pitchFamily="34" charset="0"/>
              <a:buChar char="•"/>
            </a:pPr>
            <a:r>
              <a:rPr lang="en-US" dirty="0"/>
              <a:t>The ancient Egyptians wrote their symbols left to right, right to left, top to bottom and bottom to top. Sometimes they stacked groups of symbols together.</a:t>
            </a:r>
          </a:p>
          <a:p>
            <a:pPr marL="171450" indent="-171450">
              <a:spcAft>
                <a:spcPts val="1200"/>
              </a:spcAft>
              <a:buFont typeface="Arial" panose="020B0604020202020204" pitchFamily="34" charset="0"/>
              <a:buChar char="•"/>
            </a:pPr>
            <a:r>
              <a:rPr lang="en-US" dirty="0"/>
              <a:t>For our project today, arrange your symbols </a:t>
            </a:r>
            <a:r>
              <a:rPr lang="en-US" b="1" dirty="0"/>
              <a:t>left to right.</a:t>
            </a:r>
          </a:p>
          <a:p>
            <a:pPr marL="171450" indent="-171450">
              <a:spcAft>
                <a:spcPts val="1200"/>
              </a:spcAft>
              <a:buFont typeface="Arial" panose="020B0604020202020204" pitchFamily="34" charset="0"/>
              <a:buChar char="•"/>
            </a:pPr>
            <a:r>
              <a:rPr lang="en-US" b="0" dirty="0"/>
              <a:t>Tr</a:t>
            </a:r>
            <a:r>
              <a:rPr lang="en-US" dirty="0"/>
              <a:t>y to </a:t>
            </a:r>
            <a:r>
              <a:rPr lang="en-US" b="1" dirty="0"/>
              <a:t>fill the space </a:t>
            </a:r>
            <a:r>
              <a:rPr lang="en-US" dirty="0"/>
              <a:t>(don’t write/draw too small)</a:t>
            </a:r>
          </a:p>
          <a:p>
            <a:pPr marL="171450" indent="-171450">
              <a:spcAft>
                <a:spcPts val="1200"/>
              </a:spcAft>
              <a:buFont typeface="Arial" panose="020B0604020202020204" pitchFamily="34" charset="0"/>
              <a:buChar char="•"/>
            </a:pPr>
            <a:r>
              <a:rPr lang="en-US" dirty="0"/>
              <a:t>Give them </a:t>
            </a:r>
            <a:r>
              <a:rPr lang="en-US" b="1" dirty="0"/>
              <a:t>5 minutes </a:t>
            </a:r>
            <a:r>
              <a:rPr lang="en-US" dirty="0"/>
              <a:t>to add the hieroglyphs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8F24B-A8DD-425A-A68A-F6FD94AB67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196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Have the students put their pencils down – </a:t>
            </a:r>
            <a:r>
              <a:rPr lang="en-US" i="1" dirty="0"/>
              <a:t>even if they aren’t finished with their hieroglyphics. </a:t>
            </a:r>
            <a:r>
              <a:rPr lang="en-US" i="0" dirty="0"/>
              <a:t>They can finish their hieroglyphics after they see this next instruction.</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Now its time to draw your God or Royal! </a:t>
            </a:r>
          </a:p>
          <a:p>
            <a:pPr marL="182880" marR="0" lvl="1"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In a minute we will pass out a handout with several samples. One side has samples of different crowns worn by royals, the other side has samples of Gods and Goddesses. The crowns could have been worn by a </a:t>
            </a:r>
            <a:r>
              <a:rPr lang="en-US" i="1" dirty="0"/>
              <a:t>male or a female </a:t>
            </a:r>
            <a:r>
              <a:rPr lang="en-US" dirty="0"/>
              <a:t>– if they were in charge, they were a King (male or female!)</a:t>
            </a:r>
          </a:p>
          <a:p>
            <a:endParaRPr lang="en-US" dirty="0"/>
          </a:p>
        </p:txBody>
      </p:sp>
      <p:sp>
        <p:nvSpPr>
          <p:cNvPr id="4" name="Slide Number Placeholder 3"/>
          <p:cNvSpPr>
            <a:spLocks noGrp="1"/>
          </p:cNvSpPr>
          <p:nvPr>
            <p:ph type="sldNum" sz="quarter" idx="5"/>
          </p:nvPr>
        </p:nvSpPr>
        <p:spPr/>
        <p:txBody>
          <a:bodyPr/>
          <a:lstStyle/>
          <a:p>
            <a:fld id="{5638F24B-A8DD-425A-A68A-F6FD94AB6762}" type="slidenum">
              <a:rPr lang="en-US" smtClean="0"/>
              <a:pPr/>
              <a:t>7</a:t>
            </a:fld>
            <a:endParaRPr lang="en-US"/>
          </a:p>
        </p:txBody>
      </p:sp>
    </p:spTree>
    <p:extLst>
      <p:ext uri="{BB962C8B-B14F-4D97-AF65-F5344CB8AC3E}">
        <p14:creationId xmlns:p14="http://schemas.microsoft.com/office/powerpoint/2010/main" val="1346379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pPr>
            <a:r>
              <a:rPr lang="en-US" i="1" dirty="0"/>
              <a:t>NOTE: Show students the God/Royal handout, but don’t pass it out yet … or else they will be staring at the samples, thinking about which one they want to draw instead of watching/listening to your instruction :0)</a:t>
            </a:r>
          </a:p>
          <a:p>
            <a:pPr marL="171450" indent="-171450">
              <a:spcBef>
                <a:spcPts val="0"/>
              </a:spcBef>
              <a:spcAft>
                <a:spcPts val="1200"/>
              </a:spcAft>
              <a:buFont typeface="Arial" panose="020B0604020202020204" pitchFamily="34" charset="0"/>
              <a:buChar char="•"/>
            </a:pPr>
            <a:r>
              <a:rPr lang="en-US" dirty="0"/>
              <a:t>Once we pass out the handouts, look at the options and choose your inspiration, You are also welcome to look at posters in the room or in your textbook for ideas. </a:t>
            </a:r>
          </a:p>
          <a:p>
            <a:pPr marL="171450" indent="-171450">
              <a:spcBef>
                <a:spcPts val="0"/>
              </a:spcBef>
              <a:spcAft>
                <a:spcPts val="1200"/>
              </a:spcAft>
              <a:buFont typeface="Arial" panose="020B0604020202020204" pitchFamily="34" charset="0"/>
              <a:buChar char="•"/>
            </a:pPr>
            <a:r>
              <a:rPr lang="en-US" dirty="0"/>
              <a:t>Plan your spacing before you start to draw. One approach is to start with the face, in middle of page… then add crown above and body below… others prefer to start with the shoulders and chest, then work their way up the page.</a:t>
            </a:r>
          </a:p>
        </p:txBody>
      </p:sp>
      <p:sp>
        <p:nvSpPr>
          <p:cNvPr id="4" name="Slide Number Placeholder 3"/>
          <p:cNvSpPr>
            <a:spLocks noGrp="1"/>
          </p:cNvSpPr>
          <p:nvPr>
            <p:ph type="sldNum" sz="quarter" idx="10"/>
          </p:nvPr>
        </p:nvSpPr>
        <p:spPr/>
        <p:txBody>
          <a:bodyPr/>
          <a:lstStyle/>
          <a:p>
            <a:fld id="{5638F24B-A8DD-425A-A68A-F6FD94AB6762}" type="slidenum">
              <a:rPr lang="en-US" smtClean="0"/>
              <a:pPr/>
              <a:t>8</a:t>
            </a:fld>
            <a:endParaRPr lang="en-US"/>
          </a:p>
        </p:txBody>
      </p:sp>
    </p:spTree>
    <p:extLst>
      <p:ext uri="{BB962C8B-B14F-4D97-AF65-F5344CB8AC3E}">
        <p14:creationId xmlns:p14="http://schemas.microsoft.com/office/powerpoint/2010/main" val="2969568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2880" marR="0" lvl="1"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i="1" dirty="0"/>
              <a:t>Quickly go over the steps on the screen</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i="0" dirty="0"/>
              <a:t>Remind (a few times!) that they are doing </a:t>
            </a:r>
            <a:r>
              <a:rPr lang="en-US" i="1" dirty="0"/>
              <a:t>basic outlines only</a:t>
            </a:r>
            <a:r>
              <a:rPr lang="en-US" i="0" dirty="0"/>
              <a:t>, not adding detail at this point</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i="0" dirty="0"/>
              <a:t>Several of the samples include a scalloped design on the chest – they </a:t>
            </a:r>
            <a:r>
              <a:rPr lang="en-US" b="1" i="0" dirty="0"/>
              <a:t>don’t</a:t>
            </a:r>
            <a:r>
              <a:rPr lang="en-US" i="0" dirty="0"/>
              <a:t> need to this detailed pattern now! They can add this detail when we move on to the colored pencils.</a:t>
            </a:r>
            <a:endParaRPr lang="en-US" dirty="0"/>
          </a:p>
          <a:p>
            <a:pPr marL="171450" indent="-171450">
              <a:spcAft>
                <a:spcPts val="1200"/>
              </a:spcAft>
              <a:buFont typeface="Arial" panose="020B0604020202020204" pitchFamily="34" charset="0"/>
              <a:buChar char="•"/>
            </a:pPr>
            <a:r>
              <a:rPr lang="en-US" b="1" dirty="0"/>
              <a:t>Pass out the handouts of the Gods / Goddesses / Crowns  </a:t>
            </a:r>
          </a:p>
          <a:p>
            <a:pPr marL="171450" indent="-171450">
              <a:spcAft>
                <a:spcPts val="1200"/>
              </a:spcAft>
              <a:buFont typeface="Arial" panose="020B0604020202020204" pitchFamily="34" charset="0"/>
              <a:buChar char="•"/>
            </a:pPr>
            <a:r>
              <a:rPr lang="en-US" dirty="0"/>
              <a:t>Leave this slide up while giving them </a:t>
            </a:r>
            <a:r>
              <a:rPr lang="en-US" b="1" dirty="0"/>
              <a:t>10 minutes </a:t>
            </a:r>
            <a:r>
              <a:rPr lang="en-US" dirty="0"/>
              <a:t>to sketch</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i="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8F24B-A8DD-425A-A68A-F6FD94AB67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3048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2313B8-3162-4C1A-8E95-98132FD8E5C8}" type="datetimeFigureOut">
              <a:rPr lang="en-US" smtClean="0"/>
              <a:pPr/>
              <a:t>11/24/2019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FD1C5-C5D1-48EE-8FB7-261FE3873C2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2313B8-3162-4C1A-8E95-98132FD8E5C8}" type="datetimeFigureOut">
              <a:rPr lang="en-US" smtClean="0"/>
              <a:pPr/>
              <a:t>11/24/2019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FD1C5-C5D1-48EE-8FB7-261FE3873C2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2313B8-3162-4C1A-8E95-98132FD8E5C8}" type="datetimeFigureOut">
              <a:rPr lang="en-US" smtClean="0"/>
              <a:pPr/>
              <a:t>11/24/2019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FD1C5-C5D1-48EE-8FB7-261FE3873C2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2313B8-3162-4C1A-8E95-98132FD8E5C8}" type="datetimeFigureOut">
              <a:rPr lang="en-US" smtClean="0"/>
              <a:pPr/>
              <a:t>11/24/2019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FD1C5-C5D1-48EE-8FB7-261FE3873C2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2313B8-3162-4C1A-8E95-98132FD8E5C8}" type="datetimeFigureOut">
              <a:rPr lang="en-US" smtClean="0"/>
              <a:pPr/>
              <a:t>11/24/2019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FD1C5-C5D1-48EE-8FB7-261FE3873C2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2313B8-3162-4C1A-8E95-98132FD8E5C8}" type="datetimeFigureOut">
              <a:rPr lang="en-US" smtClean="0"/>
              <a:pPr/>
              <a:t>11/24/2019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FD1C5-C5D1-48EE-8FB7-261FE3873C2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2313B8-3162-4C1A-8E95-98132FD8E5C8}" type="datetimeFigureOut">
              <a:rPr lang="en-US" smtClean="0"/>
              <a:pPr/>
              <a:t>11/24/2019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6FD1C5-C5D1-48EE-8FB7-261FE3873C2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2313B8-3162-4C1A-8E95-98132FD8E5C8}" type="datetimeFigureOut">
              <a:rPr lang="en-US" smtClean="0"/>
              <a:pPr/>
              <a:t>11/24/2019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6FD1C5-C5D1-48EE-8FB7-261FE3873C2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2313B8-3162-4C1A-8E95-98132FD8E5C8}" type="datetimeFigureOut">
              <a:rPr lang="en-US" smtClean="0"/>
              <a:pPr/>
              <a:t>11/24/2019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6FD1C5-C5D1-48EE-8FB7-261FE3873C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2313B8-3162-4C1A-8E95-98132FD8E5C8}" type="datetimeFigureOut">
              <a:rPr lang="en-US" smtClean="0"/>
              <a:pPr/>
              <a:t>11/24/2019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FD1C5-C5D1-48EE-8FB7-261FE3873C2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2313B8-3162-4C1A-8E95-98132FD8E5C8}" type="datetimeFigureOut">
              <a:rPr lang="en-US" smtClean="0"/>
              <a:pPr/>
              <a:t>11/24/2019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FD1C5-C5D1-48EE-8FB7-261FE3873C2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313B8-3162-4C1A-8E95-98132FD8E5C8}" type="datetimeFigureOut">
              <a:rPr lang="en-US" smtClean="0"/>
              <a:pPr/>
              <a:t>11/24/2019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FD1C5-C5D1-48EE-8FB7-261FE3873C2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2.jpeg"/><Relationship Id="rId4" Type="http://schemas.microsoft.com/office/2007/relationships/hdphoto" Target="../media/hdphoto4.wdp"/><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C9C597-AD58-4164-AD75-F7EFB7DB7622}"/>
              </a:ext>
            </a:extLst>
          </p:cNvPr>
          <p:cNvSpPr txBox="1"/>
          <p:nvPr/>
        </p:nvSpPr>
        <p:spPr>
          <a:xfrm>
            <a:off x="4629150" y="4784229"/>
            <a:ext cx="4343400" cy="169277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lumMod val="95000"/>
                  </a:schemeClr>
                </a:solidFill>
                <a:effectLst/>
                <a:uLnTx/>
                <a:uFillTx/>
                <a:latin typeface="Calibri"/>
                <a:ea typeface="+mn-ea"/>
                <a:cs typeface="+mn-cs"/>
              </a:rPr>
              <a:t>Portrait of God or Royal</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lumMod val="95000"/>
                  </a:schemeClr>
                </a:solidFill>
                <a:effectLst/>
                <a:uLnTx/>
                <a:uFillTx/>
                <a:latin typeface="Calibri"/>
                <a:ea typeface="+mn-ea"/>
                <a:cs typeface="+mn-cs"/>
              </a:rPr>
              <a:t>Canon (Rules)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lumMod val="95000"/>
                  </a:schemeClr>
                </a:solidFill>
                <a:effectLst/>
                <a:uLnTx/>
                <a:uFillTx/>
                <a:latin typeface="Calibri"/>
                <a:ea typeface="+mn-ea"/>
                <a:cs typeface="+mn-cs"/>
              </a:rPr>
              <a:t>Cartouche &amp; Hieroglyphs</a:t>
            </a:r>
          </a:p>
        </p:txBody>
      </p:sp>
      <p:sp>
        <p:nvSpPr>
          <p:cNvPr id="6" name="TextBox 5">
            <a:extLst>
              <a:ext uri="{FF2B5EF4-FFF2-40B4-BE49-F238E27FC236}">
                <a16:creationId xmlns:a16="http://schemas.microsoft.com/office/drawing/2014/main" id="{86C7B482-61C1-4084-BAD4-D5C4EDC86BB5}"/>
              </a:ext>
            </a:extLst>
          </p:cNvPr>
          <p:cNvSpPr txBox="1"/>
          <p:nvPr/>
        </p:nvSpPr>
        <p:spPr>
          <a:xfrm>
            <a:off x="0" y="1"/>
            <a:ext cx="9143999" cy="803244"/>
          </a:xfrm>
          <a:prstGeom prst="rect">
            <a:avLst/>
          </a:prstGeom>
          <a:solidFill>
            <a:srgbClr val="73B3E3"/>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a:ea typeface="+mn-ea"/>
                <a:cs typeface="+mn-cs"/>
              </a:rPr>
              <a:t>Art of Ancient Egypt: Hands-on Project </a:t>
            </a:r>
          </a:p>
        </p:txBody>
      </p:sp>
      <p:pic>
        <p:nvPicPr>
          <p:cNvPr id="10" name="Picture 9">
            <a:extLst>
              <a:ext uri="{FF2B5EF4-FFF2-40B4-BE49-F238E27FC236}">
                <a16:creationId xmlns:a16="http://schemas.microsoft.com/office/drawing/2014/main" id="{F5FD8AD4-861B-449A-B4DA-680F25371BE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04800" y="1194327"/>
            <a:ext cx="3993667" cy="5435073"/>
          </a:xfrm>
          <a:prstGeom prst="roundRect">
            <a:avLst/>
          </a:prstGeom>
          <a:ln w="38100">
            <a:solidFill>
              <a:schemeClr val="bg1"/>
            </a:solidFill>
          </a:ln>
        </p:spPr>
      </p:pic>
      <p:pic>
        <p:nvPicPr>
          <p:cNvPr id="8" name="Picture 7">
            <a:extLst>
              <a:ext uri="{FF2B5EF4-FFF2-40B4-BE49-F238E27FC236}">
                <a16:creationId xmlns:a16="http://schemas.microsoft.com/office/drawing/2014/main" id="{9B24D072-1626-4EB3-9474-C2184513AE2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59533" t="5198" r="29304" b="73910"/>
          <a:stretch/>
        </p:blipFill>
        <p:spPr>
          <a:xfrm>
            <a:off x="4724400" y="1447800"/>
            <a:ext cx="2131387" cy="2691873"/>
          </a:xfrm>
          <a:prstGeom prst="roundRect">
            <a:avLst/>
          </a:prstGeom>
          <a:ln>
            <a:solidFill>
              <a:schemeClr val="bg1"/>
            </a:solidFill>
          </a:ln>
        </p:spPr>
      </p:pic>
      <p:pic>
        <p:nvPicPr>
          <p:cNvPr id="7" name="Picture 6">
            <a:extLst>
              <a:ext uri="{FF2B5EF4-FFF2-40B4-BE49-F238E27FC236}">
                <a16:creationId xmlns:a16="http://schemas.microsoft.com/office/drawing/2014/main" id="{4FC8A71D-76FD-4094-9981-DC84D8E0C8BA}"/>
              </a:ext>
            </a:extLst>
          </p:cNvPr>
          <p:cNvPicPr>
            <a:picLocks noChangeAspect="1"/>
          </p:cNvPicPr>
          <p:nvPr/>
        </p:nvPicPr>
        <p:blipFill rotWithShape="1">
          <a:blip r:embed="rId7">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24991" t="4171" r="61338" b="73591"/>
          <a:stretch/>
        </p:blipFill>
        <p:spPr>
          <a:xfrm>
            <a:off x="7004495" y="2884376"/>
            <a:ext cx="1606842" cy="1763824"/>
          </a:xfrm>
          <a:prstGeom prst="roundRect">
            <a:avLst/>
          </a:prstGeom>
          <a:ln>
            <a:solidFill>
              <a:schemeClr val="bg1"/>
            </a:solidFill>
          </a:ln>
        </p:spPr>
      </p:pic>
      <p:pic>
        <p:nvPicPr>
          <p:cNvPr id="9" name="Picture 8">
            <a:extLst>
              <a:ext uri="{FF2B5EF4-FFF2-40B4-BE49-F238E27FC236}">
                <a16:creationId xmlns:a16="http://schemas.microsoft.com/office/drawing/2014/main" id="{C6D06A8C-B2C7-4409-B846-10C38C47897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74279" t="6719" r="12612" b="73667"/>
          <a:stretch/>
        </p:blipFill>
        <p:spPr>
          <a:xfrm>
            <a:off x="7004496" y="1073434"/>
            <a:ext cx="1606842" cy="1622533"/>
          </a:xfrm>
          <a:prstGeom prst="roundRect">
            <a:avLst/>
          </a:prstGeom>
          <a:ln>
            <a:solidFill>
              <a:schemeClr val="bg1"/>
            </a:solidFill>
          </a:ln>
        </p:spPr>
      </p:pic>
    </p:spTree>
    <p:extLst>
      <p:ext uri="{BB962C8B-B14F-4D97-AF65-F5344CB8AC3E}">
        <p14:creationId xmlns:p14="http://schemas.microsoft.com/office/powerpoint/2010/main" val="316260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FF7B25-F68E-47F0-B6CF-8E3866EE29F5}"/>
              </a:ext>
            </a:extLst>
          </p:cNvPr>
          <p:cNvSpPr txBox="1"/>
          <p:nvPr/>
        </p:nvSpPr>
        <p:spPr>
          <a:xfrm>
            <a:off x="4876800" y="1061095"/>
            <a:ext cx="3908018"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3200" b="1" i="0" u="sng" strike="noStrike" kern="1200" cap="none" spc="0" normalizeH="0" baseline="0" noProof="0" dirty="0">
                <a:ln>
                  <a:noFill/>
                </a:ln>
                <a:solidFill>
                  <a:schemeClr val="bg1"/>
                </a:solidFill>
                <a:effectLst/>
                <a:uLnTx/>
                <a:uFillTx/>
                <a:latin typeface="Calibri"/>
                <a:ea typeface="+mn-ea"/>
                <a:cs typeface="+mn-cs"/>
              </a:rPr>
              <a:t>Add Color &amp; Design</a:t>
            </a:r>
          </a:p>
          <a:p>
            <a:pPr marL="466725"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Crown &amp; Necklace: </a:t>
            </a:r>
            <a:r>
              <a:rPr kumimoji="0" lang="en-US" sz="2800" b="0" i="1" u="none" strike="noStrike" kern="1200" cap="none" spc="0" normalizeH="0" baseline="0" noProof="0" dirty="0">
                <a:ln>
                  <a:noFill/>
                </a:ln>
                <a:solidFill>
                  <a:schemeClr val="bg1"/>
                </a:solidFill>
                <a:effectLst/>
                <a:uLnTx/>
                <a:uFillTx/>
                <a:latin typeface="Calibri"/>
                <a:ea typeface="+mn-ea"/>
                <a:cs typeface="+mn-cs"/>
              </a:rPr>
              <a:t>Add pattern,</a:t>
            </a:r>
            <a:r>
              <a:rPr kumimoji="0" lang="en-US" sz="2800" b="0" i="1" u="none" strike="noStrike" kern="1200" cap="none" spc="0" normalizeH="0" noProof="0" dirty="0">
                <a:ln>
                  <a:noFill/>
                </a:ln>
                <a:solidFill>
                  <a:schemeClr val="bg1"/>
                </a:solidFill>
                <a:effectLst/>
                <a:uLnTx/>
                <a:uFillTx/>
                <a:latin typeface="Calibri"/>
                <a:ea typeface="+mn-ea"/>
                <a:cs typeface="+mn-cs"/>
              </a:rPr>
              <a:t> </a:t>
            </a:r>
            <a:r>
              <a:rPr kumimoji="0" lang="en-US" sz="2800" b="0" i="1" u="none" strike="noStrike" kern="1200" cap="none" spc="0" normalizeH="0" baseline="0" noProof="0" dirty="0">
                <a:ln>
                  <a:noFill/>
                </a:ln>
                <a:solidFill>
                  <a:schemeClr val="bg1"/>
                </a:solidFill>
                <a:effectLst/>
                <a:uLnTx/>
                <a:uFillTx/>
                <a:latin typeface="Calibri"/>
                <a:ea typeface="+mn-ea"/>
                <a:cs typeface="+mn-cs"/>
              </a:rPr>
              <a:t>designs</a:t>
            </a:r>
          </a:p>
          <a:p>
            <a:pPr marL="466725"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3200" b="1" dirty="0">
                <a:solidFill>
                  <a:schemeClr val="bg1"/>
                </a:solidFill>
                <a:latin typeface="Calibri"/>
              </a:rPr>
              <a:t>Skin Tone: </a:t>
            </a:r>
            <a:r>
              <a:rPr lang="en-US" sz="2800" i="1" dirty="0">
                <a:solidFill>
                  <a:schemeClr val="bg1"/>
                </a:solidFill>
                <a:latin typeface="Calibri"/>
              </a:rPr>
              <a:t>Women lighter, men darker, gods (see samples) </a:t>
            </a:r>
            <a:endParaRPr kumimoji="0" lang="en-US" sz="2800" i="1" u="none" strike="noStrike" kern="1200" cap="none" spc="0" normalizeH="0" baseline="0" noProof="0" dirty="0">
              <a:ln>
                <a:noFill/>
              </a:ln>
              <a:solidFill>
                <a:schemeClr val="bg1"/>
              </a:solidFill>
              <a:effectLst/>
              <a:uLnTx/>
              <a:uFillTx/>
              <a:latin typeface="Calibri"/>
              <a:ea typeface="+mn-ea"/>
              <a:cs typeface="+mn-cs"/>
            </a:endParaRPr>
          </a:p>
          <a:p>
            <a:pPr marL="466725" indent="-457200">
              <a:spcAft>
                <a:spcPts val="2400"/>
              </a:spcAft>
              <a:buFont typeface="Arial" panose="020B0604020202020204" pitchFamily="34" charset="0"/>
              <a:buChar char="•"/>
              <a:defRPr/>
            </a:pPr>
            <a:r>
              <a:rPr lang="en-US" sz="3200" b="1" dirty="0">
                <a:solidFill>
                  <a:schemeClr val="bg1"/>
                </a:solidFill>
              </a:rPr>
              <a:t>Outline: </a:t>
            </a:r>
            <a:r>
              <a:rPr lang="en-US" sz="2800" i="1" dirty="0">
                <a:solidFill>
                  <a:schemeClr val="bg1"/>
                </a:solidFill>
              </a:rPr>
              <a:t>Main features in black</a:t>
            </a:r>
          </a:p>
          <a:p>
            <a:pPr marL="466725"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0EFB2C6-11D3-4017-A13D-B71A5CC7D7A3}"/>
              </a:ext>
            </a:extLst>
          </p:cNvPr>
          <p:cNvGrpSpPr/>
          <p:nvPr/>
        </p:nvGrpSpPr>
        <p:grpSpPr>
          <a:xfrm>
            <a:off x="0" y="334768"/>
            <a:ext cx="4574814" cy="6159342"/>
            <a:chOff x="0" y="334768"/>
            <a:chExt cx="4574814" cy="6159342"/>
          </a:xfrm>
        </p:grpSpPr>
        <p:grpSp>
          <p:nvGrpSpPr>
            <p:cNvPr id="24" name="Group 23">
              <a:extLst>
                <a:ext uri="{FF2B5EF4-FFF2-40B4-BE49-F238E27FC236}">
                  <a16:creationId xmlns:a16="http://schemas.microsoft.com/office/drawing/2014/main" id="{7FF8BEC6-D849-43C6-BA93-CCCA72289521}"/>
                </a:ext>
              </a:extLst>
            </p:cNvPr>
            <p:cNvGrpSpPr/>
            <p:nvPr/>
          </p:nvGrpSpPr>
          <p:grpSpPr>
            <a:xfrm>
              <a:off x="0" y="334768"/>
              <a:ext cx="4574814" cy="6159342"/>
              <a:chOff x="0" y="334768"/>
              <a:chExt cx="4574814" cy="6159342"/>
            </a:xfrm>
          </p:grpSpPr>
          <p:pic>
            <p:nvPicPr>
              <p:cNvPr id="25" name="Picture 24" descr="A close up of a logo&#10;&#10;Description automatically generated">
                <a:extLst>
                  <a:ext uri="{FF2B5EF4-FFF2-40B4-BE49-F238E27FC236}">
                    <a16:creationId xmlns:a16="http://schemas.microsoft.com/office/drawing/2014/main" id="{D442D558-8A0A-4FB9-9762-6C4273696D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2" t="1817" r="3946" b="82353"/>
              <a:stretch/>
            </p:blipFill>
            <p:spPr>
              <a:xfrm rot="10800000">
                <a:off x="9247" y="5450662"/>
                <a:ext cx="4565567" cy="1043448"/>
              </a:xfrm>
              <a:prstGeom prst="rect">
                <a:avLst/>
              </a:prstGeom>
            </p:spPr>
          </p:pic>
          <p:pic>
            <p:nvPicPr>
              <p:cNvPr id="26" name="Picture 25">
                <a:extLst>
                  <a:ext uri="{FF2B5EF4-FFF2-40B4-BE49-F238E27FC236}">
                    <a16:creationId xmlns:a16="http://schemas.microsoft.com/office/drawing/2014/main" id="{C895E2DE-D87C-4E2B-9369-3AFC9F1BBA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3" r="7053" b="17312"/>
              <a:stretch/>
            </p:blipFill>
            <p:spPr>
              <a:xfrm>
                <a:off x="0" y="334768"/>
                <a:ext cx="4572000" cy="5227832"/>
              </a:xfrm>
              <a:prstGeom prst="rect">
                <a:avLst/>
              </a:prstGeom>
            </p:spPr>
          </p:pic>
          <p:sp>
            <p:nvSpPr>
              <p:cNvPr id="27" name="Rectangle 26">
                <a:extLst>
                  <a:ext uri="{FF2B5EF4-FFF2-40B4-BE49-F238E27FC236}">
                    <a16:creationId xmlns:a16="http://schemas.microsoft.com/office/drawing/2014/main" id="{57CAD622-37BE-428A-97EB-4BE8FA67A6D1}"/>
                  </a:ext>
                </a:extLst>
              </p:cNvPr>
              <p:cNvSpPr/>
              <p:nvPr/>
            </p:nvSpPr>
            <p:spPr>
              <a:xfrm>
                <a:off x="152400" y="457200"/>
                <a:ext cx="4267200" cy="4946904"/>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73811822-8236-458E-B2D1-13813077A8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20" t="2666" r="10099" b="19906"/>
            <a:stretch/>
          </p:blipFill>
          <p:spPr>
            <a:xfrm>
              <a:off x="228600" y="509832"/>
              <a:ext cx="4151268" cy="4900368"/>
            </a:xfrm>
            <a:prstGeom prst="rect">
              <a:avLst/>
            </a:prstGeom>
            <a:ln>
              <a:no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4986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91A640-74D5-4EDB-B81E-A4A1C55E5C14}"/>
              </a:ext>
            </a:extLst>
          </p:cNvPr>
          <p:cNvSpPr txBox="1"/>
          <p:nvPr/>
        </p:nvSpPr>
        <p:spPr>
          <a:xfrm>
            <a:off x="206824" y="1057126"/>
            <a:ext cx="7032173" cy="1000274"/>
          </a:xfrm>
          <a:prstGeom prst="rect">
            <a:avLst/>
          </a:prstGeom>
          <a:noFill/>
        </p:spPr>
        <p:txBody>
          <a:bodyPr wrap="square" rtlCol="0">
            <a:spAutoFit/>
          </a:bodyPr>
          <a:lstStyle/>
          <a:p>
            <a:pPr marL="342900" indent="-342900" defTabSz="228600">
              <a:spcBef>
                <a:spcPts val="600"/>
              </a:spcBef>
              <a:buAutoNum type="arabicParenR"/>
            </a:pPr>
            <a:r>
              <a:rPr lang="en-US" dirty="0"/>
              <a:t>Refer to the handout and break your name into “letter sounds”. </a:t>
            </a:r>
          </a:p>
          <a:p>
            <a:pPr marL="336550" defTabSz="228600">
              <a:spcBef>
                <a:spcPts val="600"/>
              </a:spcBef>
            </a:pPr>
            <a:r>
              <a:rPr lang="en-US" dirty="0"/>
              <a:t>Some letters may have their own letter sounds, others may combine to form one letter sound, and some won’t have a sound at all! </a:t>
            </a:r>
          </a:p>
        </p:txBody>
      </p:sp>
      <p:sp>
        <p:nvSpPr>
          <p:cNvPr id="5" name="TextBox 4">
            <a:extLst>
              <a:ext uri="{FF2B5EF4-FFF2-40B4-BE49-F238E27FC236}">
                <a16:creationId xmlns:a16="http://schemas.microsoft.com/office/drawing/2014/main" id="{9D942EFA-96E1-4E0C-A463-CCB28A1CA82D}"/>
              </a:ext>
            </a:extLst>
          </p:cNvPr>
          <p:cNvSpPr txBox="1"/>
          <p:nvPr/>
        </p:nvSpPr>
        <p:spPr>
          <a:xfrm>
            <a:off x="206825" y="450676"/>
            <a:ext cx="4160178" cy="369332"/>
          </a:xfrm>
          <a:prstGeom prst="rect">
            <a:avLst/>
          </a:prstGeom>
          <a:noFill/>
          <a:ln>
            <a:noFill/>
          </a:ln>
        </p:spPr>
        <p:txBody>
          <a:bodyPr wrap="none" rtlCol="0">
            <a:spAutoFit/>
          </a:bodyPr>
          <a:lstStyle/>
          <a:p>
            <a:r>
              <a:rPr lang="en-US" b="1" dirty="0"/>
              <a:t>Translating Your Name Into Hieroglyphs </a:t>
            </a:r>
          </a:p>
        </p:txBody>
      </p:sp>
      <p:sp>
        <p:nvSpPr>
          <p:cNvPr id="6" name="TextBox 5">
            <a:extLst>
              <a:ext uri="{FF2B5EF4-FFF2-40B4-BE49-F238E27FC236}">
                <a16:creationId xmlns:a16="http://schemas.microsoft.com/office/drawing/2014/main" id="{20E9F360-3A5D-4939-9637-DF7AA23DAE82}"/>
              </a:ext>
            </a:extLst>
          </p:cNvPr>
          <p:cNvSpPr txBox="1"/>
          <p:nvPr/>
        </p:nvSpPr>
        <p:spPr>
          <a:xfrm>
            <a:off x="241424" y="3219271"/>
            <a:ext cx="8861715" cy="1200329"/>
          </a:xfrm>
          <a:prstGeom prst="rect">
            <a:avLst/>
          </a:prstGeom>
          <a:noFill/>
        </p:spPr>
        <p:txBody>
          <a:bodyPr wrap="square" rtlCol="0">
            <a:spAutoFit/>
          </a:bodyPr>
          <a:lstStyle/>
          <a:p>
            <a:pPr marL="228600" indent="-228600" defTabSz="228600">
              <a:buFont typeface="+mj-lt"/>
              <a:buAutoNum type="arabicParenR" startAt="2"/>
            </a:pPr>
            <a:r>
              <a:rPr lang="en-US" dirty="0"/>
              <a:t> Find the hieroglyphs that match each letter sound and sketch them here. </a:t>
            </a:r>
          </a:p>
          <a:p>
            <a:pPr defTabSz="228600"/>
            <a:endParaRPr lang="en-US" dirty="0"/>
          </a:p>
          <a:p>
            <a:pPr marL="279400" defTabSz="228600"/>
            <a:r>
              <a:rPr lang="en-US" dirty="0"/>
              <a:t>Note: There may be more than one symbol for a letter sound! </a:t>
            </a:r>
            <a:r>
              <a:rPr lang="en-US" i="1" dirty="0"/>
              <a:t>Sound it out </a:t>
            </a:r>
            <a:r>
              <a:rPr lang="en-US" dirty="0"/>
              <a:t>and choose the symbol that matches best.  Be sure to </a:t>
            </a:r>
            <a:r>
              <a:rPr lang="en-US" i="1" dirty="0"/>
              <a:t>label</a:t>
            </a:r>
            <a:r>
              <a:rPr lang="en-US" dirty="0"/>
              <a:t> each symbol with the matching letter sound.</a:t>
            </a:r>
          </a:p>
        </p:txBody>
      </p:sp>
      <p:sp>
        <p:nvSpPr>
          <p:cNvPr id="8" name="TextBox 7">
            <a:extLst>
              <a:ext uri="{FF2B5EF4-FFF2-40B4-BE49-F238E27FC236}">
                <a16:creationId xmlns:a16="http://schemas.microsoft.com/office/drawing/2014/main" id="{B8F67184-959F-4EE0-B2AC-68929F0D50F6}"/>
              </a:ext>
            </a:extLst>
          </p:cNvPr>
          <p:cNvSpPr txBox="1"/>
          <p:nvPr/>
        </p:nvSpPr>
        <p:spPr>
          <a:xfrm>
            <a:off x="4735853" y="473569"/>
            <a:ext cx="4367286" cy="369332"/>
          </a:xfrm>
          <a:prstGeom prst="rect">
            <a:avLst/>
          </a:prstGeom>
          <a:noFill/>
        </p:spPr>
        <p:txBody>
          <a:bodyPr wrap="none" rtlCol="0">
            <a:spAutoFit/>
          </a:bodyPr>
          <a:lstStyle/>
          <a:p>
            <a:r>
              <a:rPr lang="en-US" dirty="0"/>
              <a:t>Your Name: </a:t>
            </a:r>
            <a:r>
              <a:rPr lang="en-US" sz="1200" dirty="0"/>
              <a:t>_______________________________________ </a:t>
            </a:r>
          </a:p>
        </p:txBody>
      </p:sp>
      <p:grpSp>
        <p:nvGrpSpPr>
          <p:cNvPr id="7" name="Group 6">
            <a:extLst>
              <a:ext uri="{FF2B5EF4-FFF2-40B4-BE49-F238E27FC236}">
                <a16:creationId xmlns:a16="http://schemas.microsoft.com/office/drawing/2014/main" id="{F2F3A821-73C5-438C-9E5D-68A6CE36EB3F}"/>
              </a:ext>
            </a:extLst>
          </p:cNvPr>
          <p:cNvGrpSpPr/>
          <p:nvPr/>
        </p:nvGrpSpPr>
        <p:grpSpPr>
          <a:xfrm>
            <a:off x="2215601" y="2899523"/>
            <a:ext cx="4108999" cy="0"/>
            <a:chOff x="333799" y="1533525"/>
            <a:chExt cx="3419167" cy="0"/>
          </a:xfrm>
        </p:grpSpPr>
        <p:grpSp>
          <p:nvGrpSpPr>
            <p:cNvPr id="11" name="Group 10">
              <a:extLst>
                <a:ext uri="{FF2B5EF4-FFF2-40B4-BE49-F238E27FC236}">
                  <a16:creationId xmlns:a16="http://schemas.microsoft.com/office/drawing/2014/main" id="{597EF60D-4B10-46C1-A6ED-649281339A0C}"/>
                </a:ext>
              </a:extLst>
            </p:cNvPr>
            <p:cNvGrpSpPr/>
            <p:nvPr/>
          </p:nvGrpSpPr>
          <p:grpSpPr>
            <a:xfrm>
              <a:off x="333799" y="1533525"/>
              <a:ext cx="2223979" cy="0"/>
              <a:chOff x="1581150" y="1181100"/>
              <a:chExt cx="2223979" cy="0"/>
            </a:xfrm>
          </p:grpSpPr>
          <p:grpSp>
            <p:nvGrpSpPr>
              <p:cNvPr id="24" name="Group 23">
                <a:extLst>
                  <a:ext uri="{FF2B5EF4-FFF2-40B4-BE49-F238E27FC236}">
                    <a16:creationId xmlns:a16="http://schemas.microsoft.com/office/drawing/2014/main" id="{F1367DDF-C7A0-4596-BE5C-406F46F74B5B}"/>
                  </a:ext>
                </a:extLst>
              </p:cNvPr>
              <p:cNvGrpSpPr/>
              <p:nvPr/>
            </p:nvGrpSpPr>
            <p:grpSpPr>
              <a:xfrm>
                <a:off x="1581150" y="1181100"/>
                <a:ext cx="1038121" cy="0"/>
                <a:chOff x="1581150" y="1181100"/>
                <a:chExt cx="1038121" cy="0"/>
              </a:xfrm>
            </p:grpSpPr>
            <p:cxnSp>
              <p:nvCxnSpPr>
                <p:cNvPr id="28" name="Straight Connector 27">
                  <a:extLst>
                    <a:ext uri="{FF2B5EF4-FFF2-40B4-BE49-F238E27FC236}">
                      <a16:creationId xmlns:a16="http://schemas.microsoft.com/office/drawing/2014/main" id="{1C45D3F1-20BE-4C7B-A196-D44ED500D5D9}"/>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12FA1DC-8950-405E-8E63-8987E7687366}"/>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27258F85-E75F-4B0A-B122-6C4BC606B96E}"/>
                  </a:ext>
                </a:extLst>
              </p:cNvPr>
              <p:cNvGrpSpPr/>
              <p:nvPr/>
            </p:nvGrpSpPr>
            <p:grpSpPr>
              <a:xfrm>
                <a:off x="2767008" y="1181100"/>
                <a:ext cx="1038121" cy="0"/>
                <a:chOff x="1581150" y="1181100"/>
                <a:chExt cx="1038121" cy="0"/>
              </a:xfrm>
            </p:grpSpPr>
            <p:cxnSp>
              <p:nvCxnSpPr>
                <p:cNvPr id="26" name="Straight Connector 25">
                  <a:extLst>
                    <a:ext uri="{FF2B5EF4-FFF2-40B4-BE49-F238E27FC236}">
                      <a16:creationId xmlns:a16="http://schemas.microsoft.com/office/drawing/2014/main" id="{8EA20606-2378-4EAE-B46B-77D0185FA121}"/>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67F9F7-2793-4004-870C-E57E8B03FEF6}"/>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3AB214FA-A655-4F33-9B58-A1F5D1120FDB}"/>
                </a:ext>
              </a:extLst>
            </p:cNvPr>
            <p:cNvGrpSpPr/>
            <p:nvPr/>
          </p:nvGrpSpPr>
          <p:grpSpPr>
            <a:xfrm>
              <a:off x="2714845" y="1533525"/>
              <a:ext cx="1038121" cy="0"/>
              <a:chOff x="1581150" y="1181100"/>
              <a:chExt cx="1038121" cy="0"/>
            </a:xfrm>
          </p:grpSpPr>
          <p:cxnSp>
            <p:nvCxnSpPr>
              <p:cNvPr id="22" name="Straight Connector 21">
                <a:extLst>
                  <a:ext uri="{FF2B5EF4-FFF2-40B4-BE49-F238E27FC236}">
                    <a16:creationId xmlns:a16="http://schemas.microsoft.com/office/drawing/2014/main" id="{107F9F7E-6C53-4060-830F-238B7D599D5D}"/>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6F6B42-AF53-4882-BBFA-DDAFEA14EA6D}"/>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1" name="TextBox 30">
            <a:extLst>
              <a:ext uri="{FF2B5EF4-FFF2-40B4-BE49-F238E27FC236}">
                <a16:creationId xmlns:a16="http://schemas.microsoft.com/office/drawing/2014/main" id="{6446097B-A737-49C3-8BEA-C555F3003629}"/>
              </a:ext>
            </a:extLst>
          </p:cNvPr>
          <p:cNvSpPr txBox="1"/>
          <p:nvPr/>
        </p:nvSpPr>
        <p:spPr>
          <a:xfrm>
            <a:off x="2355957" y="2452503"/>
            <a:ext cx="2486578" cy="523220"/>
          </a:xfrm>
          <a:prstGeom prst="rect">
            <a:avLst/>
          </a:prstGeom>
          <a:noFill/>
        </p:spPr>
        <p:txBody>
          <a:bodyPr wrap="none" rtlCol="0">
            <a:spAutoFit/>
          </a:bodyPr>
          <a:lstStyle/>
          <a:p>
            <a:r>
              <a:rPr lang="en-US" sz="2800" b="1" i="1" dirty="0">
                <a:solidFill>
                  <a:srgbClr val="FF0000"/>
                </a:solidFill>
              </a:rPr>
              <a:t>H     E      TH     R</a:t>
            </a:r>
          </a:p>
        </p:txBody>
      </p:sp>
      <p:grpSp>
        <p:nvGrpSpPr>
          <p:cNvPr id="50" name="Group 49">
            <a:extLst>
              <a:ext uri="{FF2B5EF4-FFF2-40B4-BE49-F238E27FC236}">
                <a16:creationId xmlns:a16="http://schemas.microsoft.com/office/drawing/2014/main" id="{1B6BAE3C-7946-4837-89AC-62574240C536}"/>
              </a:ext>
            </a:extLst>
          </p:cNvPr>
          <p:cNvGrpSpPr/>
          <p:nvPr/>
        </p:nvGrpSpPr>
        <p:grpSpPr>
          <a:xfrm>
            <a:off x="5486400" y="1005840"/>
            <a:ext cx="3443992" cy="1908328"/>
            <a:chOff x="5486400" y="1005840"/>
            <a:chExt cx="3443992" cy="1908328"/>
          </a:xfrm>
        </p:grpSpPr>
        <p:grpSp>
          <p:nvGrpSpPr>
            <p:cNvPr id="48" name="Group 47">
              <a:extLst>
                <a:ext uri="{FF2B5EF4-FFF2-40B4-BE49-F238E27FC236}">
                  <a16:creationId xmlns:a16="http://schemas.microsoft.com/office/drawing/2014/main" id="{C3721992-6B61-46E7-89D5-C27BBEC5CDEA}"/>
                </a:ext>
              </a:extLst>
            </p:cNvPr>
            <p:cNvGrpSpPr/>
            <p:nvPr/>
          </p:nvGrpSpPr>
          <p:grpSpPr>
            <a:xfrm>
              <a:off x="6796365" y="1865390"/>
              <a:ext cx="2134027" cy="1048778"/>
              <a:chOff x="6796365" y="1865390"/>
              <a:chExt cx="2134027" cy="1048778"/>
            </a:xfrm>
          </p:grpSpPr>
          <p:sp>
            <p:nvSpPr>
              <p:cNvPr id="33" name="TextBox 32">
                <a:extLst>
                  <a:ext uri="{FF2B5EF4-FFF2-40B4-BE49-F238E27FC236}">
                    <a16:creationId xmlns:a16="http://schemas.microsoft.com/office/drawing/2014/main" id="{ECECAD2D-7C86-48D1-A887-160D410D8131}"/>
                  </a:ext>
                </a:extLst>
              </p:cNvPr>
              <p:cNvSpPr txBox="1"/>
              <p:nvPr/>
            </p:nvSpPr>
            <p:spPr>
              <a:xfrm>
                <a:off x="6796365" y="1865390"/>
                <a:ext cx="1257524" cy="461665"/>
              </a:xfrm>
              <a:prstGeom prst="rect">
                <a:avLst/>
              </a:prstGeom>
              <a:noFill/>
            </p:spPr>
            <p:txBody>
              <a:bodyPr wrap="none" rtlCol="0">
                <a:spAutoFit/>
              </a:bodyPr>
              <a:lstStyle/>
              <a:p>
                <a:r>
                  <a:rPr lang="en-US" sz="2400" i="1" dirty="0">
                    <a:solidFill>
                      <a:srgbClr val="1666BC"/>
                    </a:solidFill>
                  </a:rPr>
                  <a:t>7 Letters</a:t>
                </a:r>
              </a:p>
            </p:txBody>
          </p:sp>
          <p:sp>
            <p:nvSpPr>
              <p:cNvPr id="34" name="TextBox 33">
                <a:extLst>
                  <a:ext uri="{FF2B5EF4-FFF2-40B4-BE49-F238E27FC236}">
                    <a16:creationId xmlns:a16="http://schemas.microsoft.com/office/drawing/2014/main" id="{B393881D-44E5-488F-BB87-C6CCB6E6BAE2}"/>
                  </a:ext>
                </a:extLst>
              </p:cNvPr>
              <p:cNvSpPr txBox="1"/>
              <p:nvPr/>
            </p:nvSpPr>
            <p:spPr>
              <a:xfrm>
                <a:off x="6829689" y="2452503"/>
                <a:ext cx="2100703" cy="461665"/>
              </a:xfrm>
              <a:prstGeom prst="rect">
                <a:avLst/>
              </a:prstGeom>
              <a:noFill/>
            </p:spPr>
            <p:txBody>
              <a:bodyPr wrap="none" rtlCol="0">
                <a:spAutoFit/>
              </a:bodyPr>
              <a:lstStyle/>
              <a:p>
                <a:r>
                  <a:rPr lang="en-US" sz="2400" i="1" dirty="0">
                    <a:solidFill>
                      <a:srgbClr val="FF0000"/>
                    </a:solidFill>
                  </a:rPr>
                  <a:t>4 Letter Sounds</a:t>
                </a:r>
              </a:p>
            </p:txBody>
          </p:sp>
        </p:grpSp>
        <p:cxnSp>
          <p:nvCxnSpPr>
            <p:cNvPr id="36" name="Straight Arrow Connector 35">
              <a:extLst>
                <a:ext uri="{FF2B5EF4-FFF2-40B4-BE49-F238E27FC236}">
                  <a16:creationId xmlns:a16="http://schemas.microsoft.com/office/drawing/2014/main" id="{BFCB7B49-187C-49C4-9799-D54A9950DA06}"/>
                </a:ext>
              </a:extLst>
            </p:cNvPr>
            <p:cNvCxnSpPr>
              <a:cxnSpLocks/>
            </p:cNvCxnSpPr>
            <p:nvPr/>
          </p:nvCxnSpPr>
          <p:spPr>
            <a:xfrm rot="5400000" flipH="1">
              <a:off x="7056120" y="1417320"/>
              <a:ext cx="822960" cy="0"/>
            </a:xfrm>
            <a:prstGeom prst="straightConnector1">
              <a:avLst/>
            </a:prstGeom>
            <a:ln w="19050">
              <a:solidFill>
                <a:srgbClr val="1666B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CD8D32C-E12A-40BB-8A48-BDC4DAC1DEAA}"/>
                </a:ext>
              </a:extLst>
            </p:cNvPr>
            <p:cNvCxnSpPr/>
            <p:nvPr/>
          </p:nvCxnSpPr>
          <p:spPr>
            <a:xfrm flipH="1">
              <a:off x="5486400" y="2683335"/>
              <a:ext cx="1169889" cy="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AEFE3840-7340-49F5-A8CD-36C4BDE0B566}"/>
              </a:ext>
            </a:extLst>
          </p:cNvPr>
          <p:cNvSpPr/>
          <p:nvPr/>
        </p:nvSpPr>
        <p:spPr>
          <a:xfrm>
            <a:off x="6406035" y="304800"/>
            <a:ext cx="2074607" cy="523220"/>
          </a:xfrm>
          <a:prstGeom prst="rect">
            <a:avLst/>
          </a:prstGeom>
        </p:spPr>
        <p:txBody>
          <a:bodyPr wrap="none">
            <a:spAutoFit/>
          </a:bodyPr>
          <a:lstStyle/>
          <a:p>
            <a:r>
              <a:rPr lang="en-US" sz="2800" b="1" i="1" dirty="0">
                <a:solidFill>
                  <a:srgbClr val="0070C0"/>
                </a:solidFill>
              </a:rPr>
              <a:t>H E A T H E R</a:t>
            </a:r>
            <a:endParaRPr lang="en-US" sz="2800" b="1" dirty="0"/>
          </a:p>
        </p:txBody>
      </p:sp>
    </p:spTree>
    <p:extLst>
      <p:ext uri="{BB962C8B-B14F-4D97-AF65-F5344CB8AC3E}">
        <p14:creationId xmlns:p14="http://schemas.microsoft.com/office/powerpoint/2010/main" val="107761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540B25-4A62-4AE6-83A1-78E38D17D473}"/>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9CA0EDD-6873-4F91-A8D6-8F40B59CD5FC}"/>
              </a:ext>
            </a:extLst>
          </p:cNvPr>
          <p:cNvPicPr>
            <a:picLocks noChangeAspect="1"/>
          </p:cNvPicPr>
          <p:nvPr/>
        </p:nvPicPr>
        <p:blipFill rotWithShape="1">
          <a:blip r:embed="rId3">
            <a:extLst>
              <a:ext uri="{28A0092B-C50C-407E-A947-70E740481C1C}">
                <a14:useLocalDpi xmlns:a14="http://schemas.microsoft.com/office/drawing/2010/main" val="0"/>
              </a:ext>
            </a:extLst>
          </a:blip>
          <a:srcRect l="18028" t="44025" r="21027" b="20400"/>
          <a:stretch/>
        </p:blipFill>
        <p:spPr>
          <a:xfrm>
            <a:off x="366000" y="228600"/>
            <a:ext cx="8473200" cy="6400800"/>
          </a:xfrm>
          <a:prstGeom prst="rect">
            <a:avLst/>
          </a:prstGeom>
        </p:spPr>
      </p:pic>
      <p:sp>
        <p:nvSpPr>
          <p:cNvPr id="4" name="Rectangle: Rounded Corners 3">
            <a:extLst>
              <a:ext uri="{FF2B5EF4-FFF2-40B4-BE49-F238E27FC236}">
                <a16:creationId xmlns:a16="http://schemas.microsoft.com/office/drawing/2014/main" id="{B7971330-5103-4BE1-9211-5CDB47660369}"/>
              </a:ext>
            </a:extLst>
          </p:cNvPr>
          <p:cNvSpPr/>
          <p:nvPr/>
        </p:nvSpPr>
        <p:spPr>
          <a:xfrm>
            <a:off x="152400" y="2133600"/>
            <a:ext cx="8839200" cy="2590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261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91A640-74D5-4EDB-B81E-A4A1C55E5C14}"/>
              </a:ext>
            </a:extLst>
          </p:cNvPr>
          <p:cNvSpPr txBox="1"/>
          <p:nvPr/>
        </p:nvSpPr>
        <p:spPr>
          <a:xfrm>
            <a:off x="206824" y="1057126"/>
            <a:ext cx="7032173" cy="1000274"/>
          </a:xfrm>
          <a:prstGeom prst="rect">
            <a:avLst/>
          </a:prstGeom>
          <a:noFill/>
        </p:spPr>
        <p:txBody>
          <a:bodyPr wrap="square" rtlCol="0">
            <a:spAutoFit/>
          </a:bodyPr>
          <a:lstStyle/>
          <a:p>
            <a:pPr marL="342900" indent="-342900" defTabSz="228600">
              <a:spcBef>
                <a:spcPts val="600"/>
              </a:spcBef>
              <a:buAutoNum type="arabicParenR"/>
            </a:pPr>
            <a:r>
              <a:rPr lang="en-US" dirty="0"/>
              <a:t>Refer to the handout and break your name into “letter sounds”. </a:t>
            </a:r>
          </a:p>
          <a:p>
            <a:pPr marL="336550" defTabSz="228600">
              <a:spcBef>
                <a:spcPts val="600"/>
              </a:spcBef>
            </a:pPr>
            <a:r>
              <a:rPr lang="en-US" dirty="0"/>
              <a:t>Some letters may have their own letter sounds, others may combine to form one letter sound, and some won’t have a sound at all! </a:t>
            </a:r>
          </a:p>
        </p:txBody>
      </p:sp>
      <p:sp>
        <p:nvSpPr>
          <p:cNvPr id="5" name="TextBox 4">
            <a:extLst>
              <a:ext uri="{FF2B5EF4-FFF2-40B4-BE49-F238E27FC236}">
                <a16:creationId xmlns:a16="http://schemas.microsoft.com/office/drawing/2014/main" id="{9D942EFA-96E1-4E0C-A463-CCB28A1CA82D}"/>
              </a:ext>
            </a:extLst>
          </p:cNvPr>
          <p:cNvSpPr txBox="1"/>
          <p:nvPr/>
        </p:nvSpPr>
        <p:spPr>
          <a:xfrm>
            <a:off x="206825" y="450676"/>
            <a:ext cx="4160178" cy="369332"/>
          </a:xfrm>
          <a:prstGeom prst="rect">
            <a:avLst/>
          </a:prstGeom>
          <a:noFill/>
          <a:ln>
            <a:noFill/>
          </a:ln>
        </p:spPr>
        <p:txBody>
          <a:bodyPr wrap="none" rtlCol="0">
            <a:spAutoFit/>
          </a:bodyPr>
          <a:lstStyle/>
          <a:p>
            <a:r>
              <a:rPr lang="en-US" b="1" dirty="0"/>
              <a:t>Translating Your Name Into Hieroglyphs </a:t>
            </a:r>
          </a:p>
        </p:txBody>
      </p:sp>
      <p:sp>
        <p:nvSpPr>
          <p:cNvPr id="6" name="TextBox 5">
            <a:extLst>
              <a:ext uri="{FF2B5EF4-FFF2-40B4-BE49-F238E27FC236}">
                <a16:creationId xmlns:a16="http://schemas.microsoft.com/office/drawing/2014/main" id="{20E9F360-3A5D-4939-9637-DF7AA23DAE82}"/>
              </a:ext>
            </a:extLst>
          </p:cNvPr>
          <p:cNvSpPr txBox="1"/>
          <p:nvPr/>
        </p:nvSpPr>
        <p:spPr>
          <a:xfrm>
            <a:off x="241424" y="3219271"/>
            <a:ext cx="8861715" cy="1200329"/>
          </a:xfrm>
          <a:prstGeom prst="rect">
            <a:avLst/>
          </a:prstGeom>
          <a:noFill/>
        </p:spPr>
        <p:txBody>
          <a:bodyPr wrap="square" rtlCol="0">
            <a:spAutoFit/>
          </a:bodyPr>
          <a:lstStyle/>
          <a:p>
            <a:pPr marL="228600" indent="-228600" defTabSz="228600">
              <a:buFont typeface="+mj-lt"/>
              <a:buAutoNum type="arabicParenR" startAt="2"/>
            </a:pPr>
            <a:r>
              <a:rPr lang="en-US" dirty="0"/>
              <a:t> Find the hieroglyphs that match each letter sound and sketch them here. </a:t>
            </a:r>
          </a:p>
          <a:p>
            <a:pPr defTabSz="228600"/>
            <a:endParaRPr lang="en-US" dirty="0"/>
          </a:p>
          <a:p>
            <a:pPr marL="279400" defTabSz="228600"/>
            <a:r>
              <a:rPr lang="en-US" dirty="0"/>
              <a:t>Note: There may be more than one symbol for a letter sound! </a:t>
            </a:r>
            <a:r>
              <a:rPr lang="en-US" i="1" dirty="0"/>
              <a:t>Sound it out </a:t>
            </a:r>
            <a:r>
              <a:rPr lang="en-US" dirty="0"/>
              <a:t>and choose the symbol that matches best.  Be sure to </a:t>
            </a:r>
            <a:r>
              <a:rPr lang="en-US" i="1" dirty="0"/>
              <a:t>label</a:t>
            </a:r>
            <a:r>
              <a:rPr lang="en-US" dirty="0"/>
              <a:t> each symbol with the matching letter sound.</a:t>
            </a:r>
          </a:p>
        </p:txBody>
      </p:sp>
      <p:sp>
        <p:nvSpPr>
          <p:cNvPr id="8" name="TextBox 7">
            <a:extLst>
              <a:ext uri="{FF2B5EF4-FFF2-40B4-BE49-F238E27FC236}">
                <a16:creationId xmlns:a16="http://schemas.microsoft.com/office/drawing/2014/main" id="{B8F67184-959F-4EE0-B2AC-68929F0D50F6}"/>
              </a:ext>
            </a:extLst>
          </p:cNvPr>
          <p:cNvSpPr txBox="1"/>
          <p:nvPr/>
        </p:nvSpPr>
        <p:spPr>
          <a:xfrm>
            <a:off x="4735853" y="473569"/>
            <a:ext cx="4367286" cy="369332"/>
          </a:xfrm>
          <a:prstGeom prst="rect">
            <a:avLst/>
          </a:prstGeom>
          <a:noFill/>
        </p:spPr>
        <p:txBody>
          <a:bodyPr wrap="none" rtlCol="0">
            <a:spAutoFit/>
          </a:bodyPr>
          <a:lstStyle/>
          <a:p>
            <a:r>
              <a:rPr lang="en-US" dirty="0"/>
              <a:t>Your Name: </a:t>
            </a:r>
            <a:r>
              <a:rPr lang="en-US" sz="1200" dirty="0"/>
              <a:t>_______________________________________ </a:t>
            </a:r>
          </a:p>
        </p:txBody>
      </p:sp>
      <p:grpSp>
        <p:nvGrpSpPr>
          <p:cNvPr id="7" name="Group 6">
            <a:extLst>
              <a:ext uri="{FF2B5EF4-FFF2-40B4-BE49-F238E27FC236}">
                <a16:creationId xmlns:a16="http://schemas.microsoft.com/office/drawing/2014/main" id="{F2F3A821-73C5-438C-9E5D-68A6CE36EB3F}"/>
              </a:ext>
            </a:extLst>
          </p:cNvPr>
          <p:cNvGrpSpPr/>
          <p:nvPr/>
        </p:nvGrpSpPr>
        <p:grpSpPr>
          <a:xfrm>
            <a:off x="2215601" y="2899523"/>
            <a:ext cx="4108999" cy="0"/>
            <a:chOff x="333799" y="1533525"/>
            <a:chExt cx="3419167" cy="0"/>
          </a:xfrm>
        </p:grpSpPr>
        <p:grpSp>
          <p:nvGrpSpPr>
            <p:cNvPr id="11" name="Group 10">
              <a:extLst>
                <a:ext uri="{FF2B5EF4-FFF2-40B4-BE49-F238E27FC236}">
                  <a16:creationId xmlns:a16="http://schemas.microsoft.com/office/drawing/2014/main" id="{597EF60D-4B10-46C1-A6ED-649281339A0C}"/>
                </a:ext>
              </a:extLst>
            </p:cNvPr>
            <p:cNvGrpSpPr/>
            <p:nvPr/>
          </p:nvGrpSpPr>
          <p:grpSpPr>
            <a:xfrm>
              <a:off x="333799" y="1533525"/>
              <a:ext cx="2223979" cy="0"/>
              <a:chOff x="1581150" y="1181100"/>
              <a:chExt cx="2223979" cy="0"/>
            </a:xfrm>
          </p:grpSpPr>
          <p:grpSp>
            <p:nvGrpSpPr>
              <p:cNvPr id="24" name="Group 23">
                <a:extLst>
                  <a:ext uri="{FF2B5EF4-FFF2-40B4-BE49-F238E27FC236}">
                    <a16:creationId xmlns:a16="http://schemas.microsoft.com/office/drawing/2014/main" id="{F1367DDF-C7A0-4596-BE5C-406F46F74B5B}"/>
                  </a:ext>
                </a:extLst>
              </p:cNvPr>
              <p:cNvGrpSpPr/>
              <p:nvPr/>
            </p:nvGrpSpPr>
            <p:grpSpPr>
              <a:xfrm>
                <a:off x="1581150" y="1181100"/>
                <a:ext cx="1038121" cy="0"/>
                <a:chOff x="1581150" y="1181100"/>
                <a:chExt cx="1038121" cy="0"/>
              </a:xfrm>
            </p:grpSpPr>
            <p:cxnSp>
              <p:nvCxnSpPr>
                <p:cNvPr id="28" name="Straight Connector 27">
                  <a:extLst>
                    <a:ext uri="{FF2B5EF4-FFF2-40B4-BE49-F238E27FC236}">
                      <a16:creationId xmlns:a16="http://schemas.microsoft.com/office/drawing/2014/main" id="{1C45D3F1-20BE-4C7B-A196-D44ED500D5D9}"/>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12FA1DC-8950-405E-8E63-8987E7687366}"/>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27258F85-E75F-4B0A-B122-6C4BC606B96E}"/>
                  </a:ext>
                </a:extLst>
              </p:cNvPr>
              <p:cNvGrpSpPr/>
              <p:nvPr/>
            </p:nvGrpSpPr>
            <p:grpSpPr>
              <a:xfrm>
                <a:off x="2767008" y="1181100"/>
                <a:ext cx="1038121" cy="0"/>
                <a:chOff x="1581150" y="1181100"/>
                <a:chExt cx="1038121" cy="0"/>
              </a:xfrm>
            </p:grpSpPr>
            <p:cxnSp>
              <p:nvCxnSpPr>
                <p:cNvPr id="26" name="Straight Connector 25">
                  <a:extLst>
                    <a:ext uri="{FF2B5EF4-FFF2-40B4-BE49-F238E27FC236}">
                      <a16:creationId xmlns:a16="http://schemas.microsoft.com/office/drawing/2014/main" id="{8EA20606-2378-4EAE-B46B-77D0185FA121}"/>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67F9F7-2793-4004-870C-E57E8B03FEF6}"/>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3AB214FA-A655-4F33-9B58-A1F5D1120FDB}"/>
                </a:ext>
              </a:extLst>
            </p:cNvPr>
            <p:cNvGrpSpPr/>
            <p:nvPr/>
          </p:nvGrpSpPr>
          <p:grpSpPr>
            <a:xfrm>
              <a:off x="2714845" y="1533525"/>
              <a:ext cx="1038121" cy="0"/>
              <a:chOff x="1581150" y="1181100"/>
              <a:chExt cx="1038121" cy="0"/>
            </a:xfrm>
          </p:grpSpPr>
          <p:cxnSp>
            <p:nvCxnSpPr>
              <p:cNvPr id="22" name="Straight Connector 21">
                <a:extLst>
                  <a:ext uri="{FF2B5EF4-FFF2-40B4-BE49-F238E27FC236}">
                    <a16:creationId xmlns:a16="http://schemas.microsoft.com/office/drawing/2014/main" id="{107F9F7E-6C53-4060-830F-238B7D599D5D}"/>
                  </a:ext>
                </a:extLst>
              </p:cNvPr>
              <p:cNvCxnSpPr/>
              <p:nvPr/>
            </p:nvCxnSpPr>
            <p:spPr>
              <a:xfrm>
                <a:off x="1581150"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6F6B42-AF53-4882-BBFA-DDAFEA14EA6D}"/>
                  </a:ext>
                </a:extLst>
              </p:cNvPr>
              <p:cNvCxnSpPr/>
              <p:nvPr/>
            </p:nvCxnSpPr>
            <p:spPr>
              <a:xfrm>
                <a:off x="2162071" y="1181100"/>
                <a:ext cx="45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1" name="TextBox 30">
            <a:extLst>
              <a:ext uri="{FF2B5EF4-FFF2-40B4-BE49-F238E27FC236}">
                <a16:creationId xmlns:a16="http://schemas.microsoft.com/office/drawing/2014/main" id="{6446097B-A737-49C3-8BEA-C555F3003629}"/>
              </a:ext>
            </a:extLst>
          </p:cNvPr>
          <p:cNvSpPr txBox="1"/>
          <p:nvPr/>
        </p:nvSpPr>
        <p:spPr>
          <a:xfrm>
            <a:off x="2355957" y="2452503"/>
            <a:ext cx="2486578" cy="523220"/>
          </a:xfrm>
          <a:prstGeom prst="rect">
            <a:avLst/>
          </a:prstGeom>
          <a:noFill/>
        </p:spPr>
        <p:txBody>
          <a:bodyPr wrap="none" rtlCol="0">
            <a:spAutoFit/>
          </a:bodyPr>
          <a:lstStyle/>
          <a:p>
            <a:r>
              <a:rPr lang="en-US" sz="2800" b="1" i="1" dirty="0">
                <a:solidFill>
                  <a:srgbClr val="FF0000"/>
                </a:solidFill>
              </a:rPr>
              <a:t>H     E      TH     R</a:t>
            </a:r>
          </a:p>
        </p:txBody>
      </p:sp>
      <p:grpSp>
        <p:nvGrpSpPr>
          <p:cNvPr id="50" name="Group 49">
            <a:extLst>
              <a:ext uri="{FF2B5EF4-FFF2-40B4-BE49-F238E27FC236}">
                <a16:creationId xmlns:a16="http://schemas.microsoft.com/office/drawing/2014/main" id="{1B6BAE3C-7946-4837-89AC-62574240C536}"/>
              </a:ext>
            </a:extLst>
          </p:cNvPr>
          <p:cNvGrpSpPr/>
          <p:nvPr/>
        </p:nvGrpSpPr>
        <p:grpSpPr>
          <a:xfrm>
            <a:off x="5486400" y="1005840"/>
            <a:ext cx="3443992" cy="1908328"/>
            <a:chOff x="5486400" y="1005840"/>
            <a:chExt cx="3443992" cy="1908328"/>
          </a:xfrm>
        </p:grpSpPr>
        <p:grpSp>
          <p:nvGrpSpPr>
            <p:cNvPr id="48" name="Group 47">
              <a:extLst>
                <a:ext uri="{FF2B5EF4-FFF2-40B4-BE49-F238E27FC236}">
                  <a16:creationId xmlns:a16="http://schemas.microsoft.com/office/drawing/2014/main" id="{C3721992-6B61-46E7-89D5-C27BBEC5CDEA}"/>
                </a:ext>
              </a:extLst>
            </p:cNvPr>
            <p:cNvGrpSpPr/>
            <p:nvPr/>
          </p:nvGrpSpPr>
          <p:grpSpPr>
            <a:xfrm>
              <a:off x="6796365" y="1865390"/>
              <a:ext cx="2134027" cy="1048778"/>
              <a:chOff x="6796365" y="1865390"/>
              <a:chExt cx="2134027" cy="1048778"/>
            </a:xfrm>
          </p:grpSpPr>
          <p:sp>
            <p:nvSpPr>
              <p:cNvPr id="33" name="TextBox 32">
                <a:extLst>
                  <a:ext uri="{FF2B5EF4-FFF2-40B4-BE49-F238E27FC236}">
                    <a16:creationId xmlns:a16="http://schemas.microsoft.com/office/drawing/2014/main" id="{ECECAD2D-7C86-48D1-A887-160D410D8131}"/>
                  </a:ext>
                </a:extLst>
              </p:cNvPr>
              <p:cNvSpPr txBox="1"/>
              <p:nvPr/>
            </p:nvSpPr>
            <p:spPr>
              <a:xfrm>
                <a:off x="6796365" y="1865390"/>
                <a:ext cx="1257524" cy="461665"/>
              </a:xfrm>
              <a:prstGeom prst="rect">
                <a:avLst/>
              </a:prstGeom>
              <a:noFill/>
            </p:spPr>
            <p:txBody>
              <a:bodyPr wrap="none" rtlCol="0">
                <a:spAutoFit/>
              </a:bodyPr>
              <a:lstStyle/>
              <a:p>
                <a:r>
                  <a:rPr lang="en-US" sz="2400" i="1" dirty="0">
                    <a:solidFill>
                      <a:srgbClr val="1666BC"/>
                    </a:solidFill>
                  </a:rPr>
                  <a:t>7 Letters</a:t>
                </a:r>
              </a:p>
            </p:txBody>
          </p:sp>
          <p:sp>
            <p:nvSpPr>
              <p:cNvPr id="34" name="TextBox 33">
                <a:extLst>
                  <a:ext uri="{FF2B5EF4-FFF2-40B4-BE49-F238E27FC236}">
                    <a16:creationId xmlns:a16="http://schemas.microsoft.com/office/drawing/2014/main" id="{B393881D-44E5-488F-BB87-C6CCB6E6BAE2}"/>
                  </a:ext>
                </a:extLst>
              </p:cNvPr>
              <p:cNvSpPr txBox="1"/>
              <p:nvPr/>
            </p:nvSpPr>
            <p:spPr>
              <a:xfrm>
                <a:off x="6829689" y="2452503"/>
                <a:ext cx="2100703" cy="461665"/>
              </a:xfrm>
              <a:prstGeom prst="rect">
                <a:avLst/>
              </a:prstGeom>
              <a:noFill/>
            </p:spPr>
            <p:txBody>
              <a:bodyPr wrap="none" rtlCol="0">
                <a:spAutoFit/>
              </a:bodyPr>
              <a:lstStyle/>
              <a:p>
                <a:r>
                  <a:rPr lang="en-US" sz="2400" i="1" dirty="0">
                    <a:solidFill>
                      <a:srgbClr val="FF0000"/>
                    </a:solidFill>
                  </a:rPr>
                  <a:t>4 Letter Sounds</a:t>
                </a:r>
              </a:p>
            </p:txBody>
          </p:sp>
        </p:grpSp>
        <p:cxnSp>
          <p:nvCxnSpPr>
            <p:cNvPr id="36" name="Straight Arrow Connector 35">
              <a:extLst>
                <a:ext uri="{FF2B5EF4-FFF2-40B4-BE49-F238E27FC236}">
                  <a16:creationId xmlns:a16="http://schemas.microsoft.com/office/drawing/2014/main" id="{BFCB7B49-187C-49C4-9799-D54A9950DA06}"/>
                </a:ext>
              </a:extLst>
            </p:cNvPr>
            <p:cNvCxnSpPr>
              <a:cxnSpLocks/>
            </p:cNvCxnSpPr>
            <p:nvPr/>
          </p:nvCxnSpPr>
          <p:spPr>
            <a:xfrm rot="5400000" flipH="1">
              <a:off x="7056120" y="1417320"/>
              <a:ext cx="822960" cy="0"/>
            </a:xfrm>
            <a:prstGeom prst="straightConnector1">
              <a:avLst/>
            </a:prstGeom>
            <a:ln w="19050">
              <a:solidFill>
                <a:srgbClr val="1666B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CD8D32C-E12A-40BB-8A48-BDC4DAC1DEAA}"/>
                </a:ext>
              </a:extLst>
            </p:cNvPr>
            <p:cNvCxnSpPr/>
            <p:nvPr/>
          </p:nvCxnSpPr>
          <p:spPr>
            <a:xfrm flipH="1">
              <a:off x="5486400" y="2683335"/>
              <a:ext cx="1169889" cy="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AEFE3840-7340-49F5-A8CD-36C4BDE0B566}"/>
              </a:ext>
            </a:extLst>
          </p:cNvPr>
          <p:cNvSpPr/>
          <p:nvPr/>
        </p:nvSpPr>
        <p:spPr>
          <a:xfrm>
            <a:off x="6406035" y="304800"/>
            <a:ext cx="2074607" cy="523220"/>
          </a:xfrm>
          <a:prstGeom prst="rect">
            <a:avLst/>
          </a:prstGeom>
        </p:spPr>
        <p:txBody>
          <a:bodyPr wrap="none">
            <a:spAutoFit/>
          </a:bodyPr>
          <a:lstStyle/>
          <a:p>
            <a:r>
              <a:rPr lang="en-US" sz="2800" b="1" i="1" dirty="0">
                <a:solidFill>
                  <a:srgbClr val="0070C0"/>
                </a:solidFill>
              </a:rPr>
              <a:t>H E A T H E R</a:t>
            </a:r>
            <a:endParaRPr lang="en-US" sz="2800" b="1" dirty="0"/>
          </a:p>
        </p:txBody>
      </p:sp>
      <p:pic>
        <p:nvPicPr>
          <p:cNvPr id="35" name="Picture 34" descr="A close up of a logo&#10;&#10;Description automatically generated">
            <a:extLst>
              <a:ext uri="{FF2B5EF4-FFF2-40B4-BE49-F238E27FC236}">
                <a16:creationId xmlns:a16="http://schemas.microsoft.com/office/drawing/2014/main" id="{DE3C1BDE-F88D-4BD2-AF87-EABC799B69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73" t="6306" r="16475" b="85581"/>
          <a:stretch/>
        </p:blipFill>
        <p:spPr>
          <a:xfrm rot="10800000">
            <a:off x="1107607" y="4716775"/>
            <a:ext cx="7011899" cy="1118238"/>
          </a:xfrm>
          <a:prstGeom prst="rect">
            <a:avLst/>
          </a:prstGeom>
        </p:spPr>
      </p:pic>
      <p:sp>
        <p:nvSpPr>
          <p:cNvPr id="51" name="TextBox 50">
            <a:extLst>
              <a:ext uri="{FF2B5EF4-FFF2-40B4-BE49-F238E27FC236}">
                <a16:creationId xmlns:a16="http://schemas.microsoft.com/office/drawing/2014/main" id="{1AF27251-9A50-41A4-A7C0-51453736E39C}"/>
              </a:ext>
            </a:extLst>
          </p:cNvPr>
          <p:cNvSpPr txBox="1"/>
          <p:nvPr/>
        </p:nvSpPr>
        <p:spPr>
          <a:xfrm>
            <a:off x="1079530" y="6000690"/>
            <a:ext cx="65517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prstClr val="black"/>
                </a:solidFill>
                <a:effectLst/>
                <a:uLnTx/>
                <a:uFillTx/>
                <a:latin typeface="Calibri"/>
                <a:ea typeface="+mn-ea"/>
                <a:cs typeface="+mn-cs"/>
              </a:rPr>
              <a:t>            H                           E                    TH                     R</a:t>
            </a:r>
          </a:p>
        </p:txBody>
      </p:sp>
    </p:spTree>
    <p:extLst>
      <p:ext uri="{BB962C8B-B14F-4D97-AF65-F5344CB8AC3E}">
        <p14:creationId xmlns:p14="http://schemas.microsoft.com/office/powerpoint/2010/main" val="315525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DAF0CE-9157-4E28-8689-39DAAEAB5843}"/>
              </a:ext>
            </a:extLst>
          </p:cNvPr>
          <p:cNvSpPr/>
          <p:nvPr/>
        </p:nvSpPr>
        <p:spPr>
          <a:xfrm>
            <a:off x="76200" y="381000"/>
            <a:ext cx="4719537" cy="6188465"/>
          </a:xfrm>
          <a:prstGeom prst="rect">
            <a:avLst/>
          </a:prstGeom>
          <a:solidFill>
            <a:srgbClr val="F0DFC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2" name="TextBox 1">
            <a:extLst>
              <a:ext uri="{FF2B5EF4-FFF2-40B4-BE49-F238E27FC236}">
                <a16:creationId xmlns:a16="http://schemas.microsoft.com/office/drawing/2014/main" id="{44FF7B25-F68E-47F0-B6CF-8E3866EE29F5}"/>
              </a:ext>
            </a:extLst>
          </p:cNvPr>
          <p:cNvSpPr txBox="1"/>
          <p:nvPr/>
        </p:nvSpPr>
        <p:spPr>
          <a:xfrm>
            <a:off x="5097145" y="386071"/>
            <a:ext cx="3976751"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sng" strike="noStrike" kern="1200" cap="none" spc="0" normalizeH="0" baseline="0" noProof="0" dirty="0">
                <a:ln>
                  <a:noFill/>
                </a:ln>
                <a:solidFill>
                  <a:schemeClr val="bg1"/>
                </a:solidFill>
                <a:effectLst/>
                <a:uLnTx/>
                <a:uFillTx/>
                <a:latin typeface="Calibri"/>
                <a:ea typeface="+mn-ea"/>
                <a:cs typeface="+mn-cs"/>
              </a:rPr>
              <a:t>Starting Materials</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Cardstock</a:t>
            </a:r>
          </a:p>
          <a:p>
            <a:pPr marL="914400" marR="0" lvl="0" indent="-4572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Frame for portrait</a:t>
            </a:r>
          </a:p>
          <a:p>
            <a:pPr marL="914400" marR="0" lvl="0" indent="-457200" algn="l" defTabSz="914400" rtl="0" eaLnBrk="1" fontAlgn="auto" latinLnBrk="0" hangingPunct="1">
              <a:lnSpc>
                <a:spcPct val="100000"/>
              </a:lnSpc>
              <a:spcBef>
                <a:spcPts val="0"/>
              </a:spcBef>
              <a:spcAft>
                <a:spcPts val="1200"/>
              </a:spcAft>
              <a:buClrTx/>
              <a:buSzTx/>
              <a:buFont typeface="Calibri" panose="020F050202020403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Cartouche </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Hieroglyph Worksheet</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Pencil &amp; Eraser</a:t>
            </a:r>
          </a:p>
        </p:txBody>
      </p:sp>
      <p:pic>
        <p:nvPicPr>
          <p:cNvPr id="4" name="Picture 3">
            <a:extLst>
              <a:ext uri="{FF2B5EF4-FFF2-40B4-BE49-F238E27FC236}">
                <a16:creationId xmlns:a16="http://schemas.microsoft.com/office/drawing/2014/main" id="{CB5238A1-5727-4D35-B750-F5EBE8031810}"/>
              </a:ext>
            </a:extLst>
          </p:cNvPr>
          <p:cNvPicPr>
            <a:picLocks noChangeAspect="1"/>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sharpenSoften amount="50000"/>
                    </a14:imgEffect>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l="2550" t="1040" r="4314" b="2222"/>
          <a:stretch/>
        </p:blipFill>
        <p:spPr>
          <a:xfrm rot="10800000">
            <a:off x="214250" y="517135"/>
            <a:ext cx="4433950" cy="5959864"/>
          </a:xfrm>
          <a:prstGeom prst="rect">
            <a:avLst/>
          </a:prstGeom>
        </p:spPr>
      </p:pic>
      <p:sp>
        <p:nvSpPr>
          <p:cNvPr id="3" name="Rectangle 2">
            <a:extLst>
              <a:ext uri="{FF2B5EF4-FFF2-40B4-BE49-F238E27FC236}">
                <a16:creationId xmlns:a16="http://schemas.microsoft.com/office/drawing/2014/main" id="{4C13CAD3-D78C-42C2-B875-528ACC706BE5}"/>
              </a:ext>
            </a:extLst>
          </p:cNvPr>
          <p:cNvSpPr/>
          <p:nvPr/>
        </p:nvSpPr>
        <p:spPr>
          <a:xfrm>
            <a:off x="5116195" y="3973086"/>
            <a:ext cx="3951605" cy="20467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sng" strike="noStrike" kern="1200" cap="none" spc="0" normalizeH="0" baseline="0" noProof="0" dirty="0">
                <a:ln>
                  <a:noFill/>
                </a:ln>
                <a:solidFill>
                  <a:schemeClr val="bg1"/>
                </a:solidFill>
                <a:effectLst/>
                <a:uLnTx/>
                <a:uFillTx/>
                <a:latin typeface="Calibri"/>
                <a:ea typeface="+mn-ea"/>
                <a:cs typeface="+mn-cs"/>
              </a:rPr>
              <a:t>Sign the back!</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Your name</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Teacher’s name</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Class period</a:t>
            </a:r>
          </a:p>
        </p:txBody>
      </p:sp>
    </p:spTree>
    <p:extLst>
      <p:ext uri="{BB962C8B-B14F-4D97-AF65-F5344CB8AC3E}">
        <p14:creationId xmlns:p14="http://schemas.microsoft.com/office/powerpoint/2010/main" val="1456037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70444AB6-67E1-46FF-8F99-D80B6ABA9D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2" t="1817" r="3946" b="82353"/>
          <a:stretch/>
        </p:blipFill>
        <p:spPr>
          <a:xfrm rot="10740000">
            <a:off x="0" y="4103288"/>
            <a:ext cx="9108977" cy="2063672"/>
          </a:xfrm>
          <a:prstGeom prst="rect">
            <a:avLst/>
          </a:prstGeom>
        </p:spPr>
      </p:pic>
      <p:sp>
        <p:nvSpPr>
          <p:cNvPr id="30" name="TextBox 29">
            <a:extLst>
              <a:ext uri="{FF2B5EF4-FFF2-40B4-BE49-F238E27FC236}">
                <a16:creationId xmlns:a16="http://schemas.microsoft.com/office/drawing/2014/main" id="{6EB1D568-5DDE-4190-89CD-DEB8BFE13A18}"/>
              </a:ext>
            </a:extLst>
          </p:cNvPr>
          <p:cNvSpPr txBox="1"/>
          <p:nvPr/>
        </p:nvSpPr>
        <p:spPr>
          <a:xfrm>
            <a:off x="1079530" y="6000690"/>
            <a:ext cx="65517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            H                          E                  TH                     R</a:t>
            </a:r>
          </a:p>
        </p:txBody>
      </p:sp>
      <p:sp>
        <p:nvSpPr>
          <p:cNvPr id="2" name="TextBox 1">
            <a:extLst>
              <a:ext uri="{FF2B5EF4-FFF2-40B4-BE49-F238E27FC236}">
                <a16:creationId xmlns:a16="http://schemas.microsoft.com/office/drawing/2014/main" id="{44FF7B25-F68E-47F0-B6CF-8E3866EE29F5}"/>
              </a:ext>
            </a:extLst>
          </p:cNvPr>
          <p:cNvSpPr txBox="1"/>
          <p:nvPr/>
        </p:nvSpPr>
        <p:spPr>
          <a:xfrm>
            <a:off x="808653" y="779797"/>
            <a:ext cx="6276509"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u="sng" dirty="0">
                <a:solidFill>
                  <a:prstClr val="black"/>
                </a:solidFill>
                <a:latin typeface="Calibri"/>
              </a:rPr>
              <a:t>Add Hieroglyphs to</a:t>
            </a:r>
            <a:r>
              <a:rPr kumimoji="0" lang="en-US" sz="2800" b="1" i="0" u="sng" strike="noStrike" kern="1200" cap="none" spc="0" normalizeH="0" baseline="0" noProof="0" dirty="0">
                <a:ln>
                  <a:noFill/>
                </a:ln>
                <a:solidFill>
                  <a:prstClr val="black"/>
                </a:solidFill>
                <a:effectLst/>
                <a:uLnTx/>
                <a:uFillTx/>
                <a:latin typeface="Calibri"/>
                <a:ea typeface="+mn-ea"/>
                <a:cs typeface="+mn-cs"/>
              </a:rPr>
              <a:t> Cartouche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prstClr val="black"/>
              </a:solidFill>
              <a:effectLst/>
              <a:uLnTx/>
              <a:uFillTx/>
              <a:latin typeface="Calibri"/>
              <a:ea typeface="+mn-ea"/>
              <a:cs typeface="+mn-cs"/>
            </a:endParaRPr>
          </a:p>
          <a:p>
            <a:pPr marL="466725"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Worksheet from yesterday</a:t>
            </a:r>
          </a:p>
          <a:p>
            <a:pPr marL="466725"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Add symbols to Cartouche</a:t>
            </a:r>
          </a:p>
          <a:p>
            <a:pPr marL="466725"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Left to Right</a:t>
            </a:r>
          </a:p>
          <a:p>
            <a:pPr marL="466725"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Fill the Space</a:t>
            </a:r>
          </a:p>
        </p:txBody>
      </p:sp>
    </p:spTree>
    <p:extLst>
      <p:ext uri="{BB962C8B-B14F-4D97-AF65-F5344CB8AC3E}">
        <p14:creationId xmlns:p14="http://schemas.microsoft.com/office/powerpoint/2010/main" val="1056054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img1.etsystatic.com/000/0/5560263/il_fullxfull.317162095.jpg">
            <a:extLst>
              <a:ext uri="{FF2B5EF4-FFF2-40B4-BE49-F238E27FC236}">
                <a16:creationId xmlns:a16="http://schemas.microsoft.com/office/drawing/2014/main" id="{39D57562-C08D-4A50-B22C-5E497589E93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rcRect l="18433" t="14559" r="46596" b="51164"/>
          <a:stretch/>
        </p:blipFill>
        <p:spPr bwMode="auto">
          <a:xfrm>
            <a:off x="228600" y="-41564"/>
            <a:ext cx="2782111" cy="34705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www.huntsearch.gla.ac.uk/archimages/D1925_42_3a.jpg">
            <a:extLst>
              <a:ext uri="{FF2B5EF4-FFF2-40B4-BE49-F238E27FC236}">
                <a16:creationId xmlns:a16="http://schemas.microsoft.com/office/drawing/2014/main" id="{84237167-D3FC-4F1A-9FC6-5C2F0B84B69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33660" t="1786" r="8332" b="60071"/>
          <a:stretch/>
        </p:blipFill>
        <p:spPr bwMode="auto">
          <a:xfrm>
            <a:off x="3124199" y="-34212"/>
            <a:ext cx="5812859" cy="34705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http://pyreaus.com/inspired_manifestation/2014/divine_ancient_rites_of_osiris_and_isis/pyreaus_inspired_manifestation_divine_ancient_rites_osiris_isis_Osiris_full.jpg">
            <a:extLst>
              <a:ext uri="{FF2B5EF4-FFF2-40B4-BE49-F238E27FC236}">
                <a16:creationId xmlns:a16="http://schemas.microsoft.com/office/drawing/2014/main" id="{01E26D36-FE35-4C78-B824-4AECFEB70DE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6165" t="2157" r="4107" b="15429"/>
          <a:stretch/>
        </p:blipFill>
        <p:spPr bwMode="auto">
          <a:xfrm>
            <a:off x="228600" y="3570052"/>
            <a:ext cx="2782111" cy="3287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www.touregypt.net/images/touregypt/reg6.jpg">
            <a:extLst>
              <a:ext uri="{FF2B5EF4-FFF2-40B4-BE49-F238E27FC236}">
                <a16:creationId xmlns:a16="http://schemas.microsoft.com/office/drawing/2014/main" id="{7DEF1A51-2DDD-4583-8D2E-0D24BCAE440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460" t="4979" r="6729" b="4636"/>
          <a:stretch/>
        </p:blipFill>
        <p:spPr bwMode="auto">
          <a:xfrm>
            <a:off x="6546818" y="3576272"/>
            <a:ext cx="2368582" cy="32990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http://gei.aerobaticsweb.org/images/EGYPT/Egypt_4309_1536x1022.jpg">
            <a:extLst>
              <a:ext uri="{FF2B5EF4-FFF2-40B4-BE49-F238E27FC236}">
                <a16:creationId xmlns:a16="http://schemas.microsoft.com/office/drawing/2014/main" id="{5B3FD516-06C6-4276-9A94-E7743D33E4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6510" t="20254" r="23936" b="50546"/>
          <a:stretch/>
        </p:blipFill>
        <p:spPr bwMode="auto">
          <a:xfrm>
            <a:off x="3124199" y="3570052"/>
            <a:ext cx="3309131" cy="328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712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47F453-9B2F-4CE0-8687-24148FBA2F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84" t="1112" r="7370" b="16666"/>
          <a:stretch/>
        </p:blipFill>
        <p:spPr>
          <a:xfrm>
            <a:off x="680752" y="533400"/>
            <a:ext cx="3967448" cy="5293757"/>
          </a:xfrm>
          <a:prstGeom prst="rect">
            <a:avLst/>
          </a:prstGeom>
        </p:spPr>
      </p:pic>
      <p:pic>
        <p:nvPicPr>
          <p:cNvPr id="6" name="Picture 5">
            <a:extLst>
              <a:ext uri="{FF2B5EF4-FFF2-40B4-BE49-F238E27FC236}">
                <a16:creationId xmlns:a16="http://schemas.microsoft.com/office/drawing/2014/main" id="{9A103D88-59B5-45C7-953A-211A4FE3D6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469" r="8465" b="2439"/>
          <a:stretch/>
        </p:blipFill>
        <p:spPr>
          <a:xfrm>
            <a:off x="76200" y="76199"/>
            <a:ext cx="1676400" cy="2579075"/>
          </a:xfrm>
          <a:prstGeom prst="rect">
            <a:avLst/>
          </a:prstGeom>
          <a:ln>
            <a:solidFill>
              <a:schemeClr val="bg1">
                <a:lumMod val="75000"/>
              </a:schemeClr>
            </a:solidFill>
          </a:ln>
        </p:spPr>
      </p:pic>
      <p:sp>
        <p:nvSpPr>
          <p:cNvPr id="14" name="TextBox 13">
            <a:extLst>
              <a:ext uri="{FF2B5EF4-FFF2-40B4-BE49-F238E27FC236}">
                <a16:creationId xmlns:a16="http://schemas.microsoft.com/office/drawing/2014/main" id="{BC367E20-195C-4EF1-B19F-6BBAF39CB2C7}"/>
              </a:ext>
            </a:extLst>
          </p:cNvPr>
          <p:cNvSpPr txBox="1"/>
          <p:nvPr/>
        </p:nvSpPr>
        <p:spPr>
          <a:xfrm flipH="1">
            <a:off x="2741086" y="1188702"/>
            <a:ext cx="1790699" cy="584775"/>
          </a:xfrm>
          <a:prstGeom prst="rect">
            <a:avLst/>
          </a:prstGeom>
          <a:noFill/>
        </p:spPr>
        <p:txBody>
          <a:bodyPr wrap="square" rtlCol="0">
            <a:spAutoFit/>
          </a:bodyPr>
          <a:lstStyle/>
          <a:p>
            <a:pPr algn="ctr"/>
            <a:r>
              <a:rPr lang="en-US" sz="1600" i="1" dirty="0">
                <a:solidFill>
                  <a:srgbClr val="FF0000"/>
                </a:solidFill>
              </a:rPr>
              <a:t>Room above head for crown</a:t>
            </a:r>
          </a:p>
        </p:txBody>
      </p:sp>
      <p:sp>
        <p:nvSpPr>
          <p:cNvPr id="15" name="TextBox 14">
            <a:extLst>
              <a:ext uri="{FF2B5EF4-FFF2-40B4-BE49-F238E27FC236}">
                <a16:creationId xmlns:a16="http://schemas.microsoft.com/office/drawing/2014/main" id="{E54401B9-306F-492D-A834-6358A2834668}"/>
              </a:ext>
            </a:extLst>
          </p:cNvPr>
          <p:cNvSpPr txBox="1"/>
          <p:nvPr/>
        </p:nvSpPr>
        <p:spPr>
          <a:xfrm flipH="1">
            <a:off x="2493433" y="4757600"/>
            <a:ext cx="2038352" cy="584775"/>
          </a:xfrm>
          <a:prstGeom prst="rect">
            <a:avLst/>
          </a:prstGeom>
          <a:noFill/>
        </p:spPr>
        <p:txBody>
          <a:bodyPr wrap="square" rtlCol="0">
            <a:spAutoFit/>
          </a:bodyPr>
          <a:lstStyle/>
          <a:p>
            <a:pPr algn="ctr"/>
            <a:r>
              <a:rPr lang="en-US" sz="1600" i="1" dirty="0">
                <a:solidFill>
                  <a:srgbClr val="FF0000"/>
                </a:solidFill>
              </a:rPr>
              <a:t>Room below head</a:t>
            </a:r>
          </a:p>
          <a:p>
            <a:pPr algn="ctr"/>
            <a:r>
              <a:rPr lang="en-US" sz="1600" i="1" dirty="0">
                <a:solidFill>
                  <a:srgbClr val="FF0000"/>
                </a:solidFill>
              </a:rPr>
              <a:t>for upper body</a:t>
            </a:r>
          </a:p>
        </p:txBody>
      </p:sp>
      <p:cxnSp>
        <p:nvCxnSpPr>
          <p:cNvPr id="4" name="Straight Connector 3">
            <a:extLst>
              <a:ext uri="{FF2B5EF4-FFF2-40B4-BE49-F238E27FC236}">
                <a16:creationId xmlns:a16="http://schemas.microsoft.com/office/drawing/2014/main" id="{382273D5-5079-4131-BB92-57F4C1AF124F}"/>
              </a:ext>
            </a:extLst>
          </p:cNvPr>
          <p:cNvCxnSpPr/>
          <p:nvPr/>
        </p:nvCxnSpPr>
        <p:spPr>
          <a:xfrm>
            <a:off x="243840" y="1066800"/>
            <a:ext cx="128016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38B702-5F66-478E-8D24-B53090169390}"/>
              </a:ext>
            </a:extLst>
          </p:cNvPr>
          <p:cNvCxnSpPr/>
          <p:nvPr/>
        </p:nvCxnSpPr>
        <p:spPr>
          <a:xfrm>
            <a:off x="243840" y="1676400"/>
            <a:ext cx="128016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51AC130-29A3-448F-A30B-72A8B5FA974E}"/>
              </a:ext>
            </a:extLst>
          </p:cNvPr>
          <p:cNvSpPr/>
          <p:nvPr/>
        </p:nvSpPr>
        <p:spPr>
          <a:xfrm>
            <a:off x="1752600" y="4419600"/>
            <a:ext cx="1143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logo&#10;&#10;Description automatically generated">
            <a:extLst>
              <a:ext uri="{FF2B5EF4-FFF2-40B4-BE49-F238E27FC236}">
                <a16:creationId xmlns:a16="http://schemas.microsoft.com/office/drawing/2014/main" id="{8A2ABE5E-FDF5-409D-84EE-21CA534E26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2" t="1817" r="3946" b="82353"/>
          <a:stretch/>
        </p:blipFill>
        <p:spPr>
          <a:xfrm rot="10800000">
            <a:off x="680751" y="5739420"/>
            <a:ext cx="3967448" cy="889977"/>
          </a:xfrm>
          <a:prstGeom prst="rect">
            <a:avLst/>
          </a:prstGeom>
        </p:spPr>
      </p:pic>
      <p:sp>
        <p:nvSpPr>
          <p:cNvPr id="13" name="TextBox 12">
            <a:extLst>
              <a:ext uri="{FF2B5EF4-FFF2-40B4-BE49-F238E27FC236}">
                <a16:creationId xmlns:a16="http://schemas.microsoft.com/office/drawing/2014/main" id="{12BEB988-5A7E-4C62-B699-7B2754A029B8}"/>
              </a:ext>
            </a:extLst>
          </p:cNvPr>
          <p:cNvSpPr txBox="1"/>
          <p:nvPr/>
        </p:nvSpPr>
        <p:spPr>
          <a:xfrm>
            <a:off x="5076645" y="931725"/>
            <a:ext cx="3794760" cy="3447098"/>
          </a:xfrm>
          <a:prstGeom prst="rect">
            <a:avLst/>
          </a:prstGeom>
          <a:noFill/>
        </p:spPr>
        <p:txBody>
          <a:bodyPr wrap="square" rtlCol="0">
            <a:spAutoFit/>
          </a:bodyPr>
          <a:lstStyle/>
          <a:p>
            <a:pPr marL="9525" marR="0" lvl="0" algn="l" defTabSz="914400" rtl="0" eaLnBrk="1" fontAlgn="auto" latinLnBrk="0" hangingPunct="1">
              <a:lnSpc>
                <a:spcPct val="100000"/>
              </a:lnSpc>
              <a:spcAft>
                <a:spcPts val="3600"/>
              </a:spcAft>
              <a:buClrTx/>
              <a:buSzTx/>
              <a:tabLst/>
              <a:defRPr/>
            </a:pPr>
            <a:r>
              <a:rPr kumimoji="0" lang="en-US" sz="3200" b="1" i="0" u="sng" strike="noStrike" kern="1200" cap="none" spc="0" normalizeH="0" baseline="0" noProof="0" dirty="0">
                <a:ln>
                  <a:noFill/>
                </a:ln>
                <a:solidFill>
                  <a:schemeClr val="bg1">
                    <a:lumMod val="95000"/>
                  </a:schemeClr>
                </a:solidFill>
                <a:effectLst/>
                <a:uLnTx/>
                <a:uFillTx/>
                <a:latin typeface="Calibri"/>
                <a:ea typeface="+mn-ea"/>
                <a:cs typeface="+mn-cs"/>
              </a:rPr>
              <a:t>Portrait Drawing</a:t>
            </a:r>
          </a:p>
          <a:p>
            <a:pPr marL="279400" marR="0" lvl="0" indent="-269875" algn="l" defTabSz="914400" rtl="0" eaLnBrk="1" fontAlgn="auto" latinLnBrk="0" hangingPunct="1">
              <a:lnSpc>
                <a:spcPct val="100000"/>
              </a:lnSpc>
              <a:spcAft>
                <a:spcPts val="3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lumMod val="95000"/>
                  </a:schemeClr>
                </a:solidFill>
                <a:effectLst/>
                <a:uLnTx/>
                <a:uFillTx/>
                <a:latin typeface="Calibri"/>
                <a:ea typeface="+mn-ea"/>
                <a:cs typeface="+mn-cs"/>
              </a:rPr>
              <a:t>Review Handouts</a:t>
            </a:r>
          </a:p>
          <a:p>
            <a:pPr marL="279400" marR="0" lvl="0" indent="-269875" algn="l" defTabSz="914400" rtl="0" eaLnBrk="1" fontAlgn="auto" latinLnBrk="0" hangingPunct="1">
              <a:lnSpc>
                <a:spcPct val="100000"/>
              </a:lnSpc>
              <a:spcAft>
                <a:spcPts val="3600"/>
              </a:spcAft>
              <a:buClrTx/>
              <a:buSzTx/>
              <a:buFont typeface="Arial" panose="020B0604020202020204" pitchFamily="34" charset="0"/>
              <a:buChar char="•"/>
              <a:tabLst/>
              <a:defRPr/>
            </a:pPr>
            <a:r>
              <a:rPr lang="en-US" sz="3200" b="1" dirty="0">
                <a:solidFill>
                  <a:schemeClr val="bg1">
                    <a:lumMod val="95000"/>
                  </a:schemeClr>
                </a:solidFill>
                <a:latin typeface="Calibri"/>
              </a:rPr>
              <a:t>Choose Inspiration</a:t>
            </a:r>
          </a:p>
          <a:p>
            <a:pPr marL="279400" marR="0" lvl="0" indent="-269875" algn="l" defTabSz="914400" rtl="0" eaLnBrk="1" fontAlgn="auto" latinLnBrk="0" hangingPunct="1">
              <a:lnSpc>
                <a:spcPct val="100000"/>
              </a:lnSpc>
              <a:spcAft>
                <a:spcPts val="3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lumMod val="95000"/>
                  </a:schemeClr>
                </a:solidFill>
                <a:effectLst/>
                <a:uLnTx/>
                <a:uFillTx/>
                <a:latin typeface="Calibri"/>
                <a:ea typeface="+mn-ea"/>
                <a:cs typeface="+mn-cs"/>
              </a:rPr>
              <a:t>Plan Your Space</a:t>
            </a:r>
          </a:p>
        </p:txBody>
      </p:sp>
      <p:cxnSp>
        <p:nvCxnSpPr>
          <p:cNvPr id="16" name="Straight Connector 15">
            <a:extLst>
              <a:ext uri="{FF2B5EF4-FFF2-40B4-BE49-F238E27FC236}">
                <a16:creationId xmlns:a16="http://schemas.microsoft.com/office/drawing/2014/main" id="{2D75CE92-C4EF-45B6-A87E-5CE1DC812A1B}"/>
              </a:ext>
            </a:extLst>
          </p:cNvPr>
          <p:cNvCxnSpPr/>
          <p:nvPr/>
        </p:nvCxnSpPr>
        <p:spPr>
          <a:xfrm>
            <a:off x="1752600" y="2362200"/>
            <a:ext cx="210312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FEA56A-D673-48C6-B6EE-A7459DC501C8}"/>
              </a:ext>
            </a:extLst>
          </p:cNvPr>
          <p:cNvCxnSpPr/>
          <p:nvPr/>
        </p:nvCxnSpPr>
        <p:spPr>
          <a:xfrm>
            <a:off x="1409489" y="4419600"/>
            <a:ext cx="237744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977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88E997-BB56-4ABF-89C3-F79747E25B8D}"/>
              </a:ext>
            </a:extLst>
          </p:cNvPr>
          <p:cNvSpPr txBox="1"/>
          <p:nvPr/>
        </p:nvSpPr>
        <p:spPr>
          <a:xfrm>
            <a:off x="4618535" y="334768"/>
            <a:ext cx="4572000" cy="6078587"/>
          </a:xfrm>
          <a:prstGeom prst="rect">
            <a:avLst/>
          </a:prstGeom>
          <a:noFill/>
        </p:spPr>
        <p:txBody>
          <a:bodyPr wrap="square" rtlCol="0">
            <a:spAutoFit/>
          </a:bodyPr>
          <a:lstStyle/>
          <a:p>
            <a:pPr marL="279400" marR="0" lvl="0" indent="-2698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lumMod val="95000"/>
                  </a:schemeClr>
                </a:solidFill>
                <a:effectLst/>
                <a:uLnTx/>
                <a:uFillTx/>
                <a:latin typeface="Calibri"/>
                <a:ea typeface="+mn-ea"/>
                <a:cs typeface="+mn-cs"/>
              </a:rPr>
              <a:t>Stylized sketch</a:t>
            </a:r>
          </a:p>
          <a:p>
            <a:pPr marL="914400" marR="0" lvl="0" indent="-4572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800" b="0" i="1" u="none" strike="noStrike" kern="1200" cap="none" spc="0" normalizeH="0" baseline="0" noProof="0" dirty="0">
                <a:ln>
                  <a:noFill/>
                </a:ln>
                <a:solidFill>
                  <a:schemeClr val="bg1">
                    <a:lumMod val="95000"/>
                  </a:schemeClr>
                </a:solidFill>
                <a:effectLst/>
                <a:uLnTx/>
                <a:uFillTx/>
                <a:latin typeface="Calibri"/>
                <a:ea typeface="+mn-ea"/>
                <a:cs typeface="+mn-cs"/>
              </a:rPr>
              <a:t>Lightly </a:t>
            </a:r>
            <a:r>
              <a:rPr kumimoji="0" lang="en-US" sz="2800" b="0" i="0" u="none" strike="noStrike" kern="1200" cap="none" spc="0" normalizeH="0" baseline="0" noProof="0" dirty="0">
                <a:ln>
                  <a:noFill/>
                </a:ln>
                <a:solidFill>
                  <a:schemeClr val="bg1">
                    <a:lumMod val="95000"/>
                  </a:schemeClr>
                </a:solidFill>
                <a:effectLst/>
                <a:uLnTx/>
                <a:uFillTx/>
                <a:latin typeface="Calibri"/>
                <a:ea typeface="+mn-ea"/>
                <a:cs typeface="+mn-cs"/>
              </a:rPr>
              <a:t>in pencil</a:t>
            </a:r>
          </a:p>
          <a:p>
            <a:pPr marL="914400" marR="0" lvl="0" indent="-457200" algn="l" defTabSz="914400" rtl="0" eaLnBrk="1" fontAlgn="auto" latinLnBrk="0" hangingPunct="1">
              <a:lnSpc>
                <a:spcPct val="100000"/>
              </a:lnSpc>
              <a:spcBef>
                <a:spcPts val="0"/>
              </a:spcBef>
              <a:spcAft>
                <a:spcPts val="1800"/>
              </a:spcAft>
              <a:buClrTx/>
              <a:buSzTx/>
              <a:buFont typeface="Calibri" panose="020F0502020204030204" pitchFamily="34" charset="0"/>
              <a:buChar char="–"/>
              <a:tabLst/>
              <a:defRPr/>
            </a:pPr>
            <a:r>
              <a:rPr kumimoji="0" lang="en-US" sz="2800" b="0" i="1" u="none" strike="noStrike" kern="1200" cap="none" spc="0" normalizeH="0" baseline="0" noProof="0" dirty="0">
                <a:ln>
                  <a:noFill/>
                </a:ln>
                <a:solidFill>
                  <a:schemeClr val="bg1">
                    <a:lumMod val="95000"/>
                  </a:schemeClr>
                </a:solidFill>
                <a:effectLst/>
                <a:uLnTx/>
                <a:uFillTx/>
                <a:latin typeface="Calibri"/>
                <a:ea typeface="+mn-ea"/>
                <a:cs typeface="+mn-cs"/>
              </a:rPr>
              <a:t>Simple</a:t>
            </a:r>
            <a:r>
              <a:rPr kumimoji="0" lang="en-US" sz="2800" b="0" i="0" u="none" strike="noStrike" kern="1200" cap="none" spc="0" normalizeH="0" baseline="0" noProof="0" dirty="0">
                <a:ln>
                  <a:noFill/>
                </a:ln>
                <a:solidFill>
                  <a:schemeClr val="bg1">
                    <a:lumMod val="95000"/>
                  </a:schemeClr>
                </a:solidFill>
                <a:effectLst/>
                <a:uLnTx/>
                <a:uFillTx/>
                <a:latin typeface="Calibri"/>
                <a:ea typeface="+mn-ea"/>
                <a:cs typeface="+mn-cs"/>
              </a:rPr>
              <a:t>, not detailed</a:t>
            </a:r>
          </a:p>
          <a:p>
            <a:pPr marL="273050" marR="0" lvl="0" indent="-2730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lumMod val="95000"/>
                  </a:schemeClr>
                </a:solidFill>
                <a:effectLst/>
                <a:uLnTx/>
                <a:uFillTx/>
                <a:latin typeface="Calibri"/>
                <a:ea typeface="+mn-ea"/>
                <a:cs typeface="+mn-cs"/>
              </a:rPr>
              <a:t>Face</a:t>
            </a:r>
          </a:p>
          <a:p>
            <a:pPr marL="914400" marR="0" lvl="0" indent="-4572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800" b="0" i="0" u="none" strike="noStrike" kern="1200" cap="none" spc="0" normalizeH="0" baseline="0" noProof="0" dirty="0">
                <a:ln>
                  <a:noFill/>
                </a:ln>
                <a:solidFill>
                  <a:schemeClr val="bg1">
                    <a:lumMod val="95000"/>
                  </a:schemeClr>
                </a:solidFill>
                <a:effectLst/>
                <a:uLnTx/>
                <a:uFillTx/>
                <a:latin typeface="Calibri"/>
                <a:ea typeface="+mn-ea"/>
                <a:cs typeface="+mn-cs"/>
              </a:rPr>
              <a:t>Side view </a:t>
            </a:r>
          </a:p>
          <a:p>
            <a:pPr marL="914400" marR="0" lvl="0" indent="-457200" algn="l" defTabSz="914400" rtl="0" eaLnBrk="1" fontAlgn="auto" latinLnBrk="0" hangingPunct="1">
              <a:lnSpc>
                <a:spcPct val="100000"/>
              </a:lnSpc>
              <a:spcBef>
                <a:spcPts val="0"/>
              </a:spcBef>
              <a:spcAft>
                <a:spcPts val="1800"/>
              </a:spcAft>
              <a:buClrTx/>
              <a:buSzTx/>
              <a:buFont typeface="Calibri" panose="020F0502020204030204" pitchFamily="34" charset="0"/>
              <a:buChar char="–"/>
              <a:tabLst/>
              <a:defRPr/>
            </a:pPr>
            <a:r>
              <a:rPr kumimoji="0" lang="en-US" sz="2800" b="0" i="0" u="none" strike="noStrike" kern="1200" cap="none" spc="0" normalizeH="0" baseline="0" noProof="0" dirty="0">
                <a:ln>
                  <a:noFill/>
                </a:ln>
                <a:solidFill>
                  <a:schemeClr val="bg1">
                    <a:lumMod val="95000"/>
                  </a:schemeClr>
                </a:solidFill>
                <a:effectLst/>
                <a:uLnTx/>
                <a:uFillTx/>
                <a:latin typeface="Calibri"/>
                <a:ea typeface="+mn-ea"/>
                <a:cs typeface="+mn-cs"/>
              </a:rPr>
              <a:t>Whole eye</a:t>
            </a:r>
          </a:p>
          <a:p>
            <a:pPr marL="287338" marR="0" lvl="0" indent="-2778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lumMod val="95000"/>
                  </a:schemeClr>
                </a:solidFill>
                <a:effectLst/>
                <a:uLnTx/>
                <a:uFillTx/>
                <a:latin typeface="Calibri"/>
                <a:ea typeface="+mn-ea"/>
                <a:cs typeface="+mn-cs"/>
              </a:rPr>
              <a:t>Upper Body</a:t>
            </a:r>
            <a:r>
              <a:rPr kumimoji="0" lang="en-US" sz="3200" b="0" i="0" u="none" strike="noStrike" kern="1200" cap="none" spc="0" normalizeH="0" baseline="0" noProof="0" dirty="0">
                <a:ln>
                  <a:noFill/>
                </a:ln>
                <a:solidFill>
                  <a:schemeClr val="bg1">
                    <a:lumMod val="95000"/>
                  </a:schemeClr>
                </a:solidFill>
                <a:effectLst/>
                <a:uLnTx/>
                <a:uFillTx/>
                <a:latin typeface="Calibri"/>
                <a:ea typeface="+mn-ea"/>
                <a:cs typeface="+mn-cs"/>
              </a:rPr>
              <a:t>: </a:t>
            </a:r>
          </a:p>
          <a:p>
            <a:pPr marL="914400" indent="-457200">
              <a:spcAft>
                <a:spcPts val="1800"/>
              </a:spcAft>
              <a:buFont typeface="Calibri" panose="020F0502020204030204" pitchFamily="34" charset="0"/>
              <a:buChar char="–"/>
              <a:defRPr/>
            </a:pPr>
            <a:r>
              <a:rPr lang="en-US" sz="2800" dirty="0">
                <a:solidFill>
                  <a:schemeClr val="bg1">
                    <a:lumMod val="95000"/>
                  </a:schemeClr>
                </a:solidFill>
                <a:latin typeface="Calibri"/>
              </a:rPr>
              <a:t>Front view  </a:t>
            </a:r>
          </a:p>
          <a:p>
            <a:pPr marL="342900" marR="0" lvl="0" indent="-3333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lumMod val="95000"/>
                  </a:schemeClr>
                </a:solidFill>
                <a:effectLst/>
                <a:uLnTx/>
                <a:uFillTx/>
                <a:latin typeface="Calibri"/>
                <a:ea typeface="+mn-ea"/>
                <a:cs typeface="+mn-cs"/>
              </a:rPr>
              <a:t>Collar Necklace</a:t>
            </a:r>
          </a:p>
          <a:p>
            <a:pPr marL="914400" marR="0" lvl="0" indent="-457200" algn="l" defTabSz="914400" rtl="0" eaLnBrk="1" fontAlgn="auto" latinLnBrk="0" hangingPunct="1">
              <a:lnSpc>
                <a:spcPct val="100000"/>
              </a:lnSpc>
              <a:spcBef>
                <a:spcPts val="0"/>
              </a:spcBef>
              <a:spcAft>
                <a:spcPts val="600"/>
              </a:spcAft>
              <a:buClrTx/>
              <a:buSzTx/>
              <a:buFont typeface="Calibri" panose="020F0502020204030204" pitchFamily="34" charset="0"/>
              <a:buChar char="–"/>
              <a:tabLst/>
              <a:defRPr/>
            </a:pPr>
            <a:r>
              <a:rPr kumimoji="0" lang="en-US" sz="2800" b="0" i="1" u="none" strike="noStrike" kern="1200" cap="none" spc="0" normalizeH="0" baseline="0" noProof="0" dirty="0">
                <a:ln>
                  <a:noFill/>
                </a:ln>
                <a:solidFill>
                  <a:schemeClr val="bg1">
                    <a:lumMod val="95000"/>
                  </a:schemeClr>
                </a:solidFill>
                <a:effectLst/>
                <a:uLnTx/>
                <a:uFillTx/>
                <a:latin typeface="Calibri"/>
                <a:ea typeface="+mn-ea"/>
                <a:cs typeface="+mn-cs"/>
              </a:rPr>
              <a:t>Outline</a:t>
            </a:r>
            <a:r>
              <a:rPr kumimoji="0" lang="en-US" sz="2800" b="0" i="0" u="none" strike="noStrike" kern="1200" cap="none" spc="0" normalizeH="0" baseline="0" noProof="0" dirty="0">
                <a:ln>
                  <a:noFill/>
                </a:ln>
                <a:solidFill>
                  <a:schemeClr val="bg1">
                    <a:lumMod val="95000"/>
                  </a:schemeClr>
                </a:solidFill>
                <a:effectLst/>
                <a:uLnTx/>
                <a:uFillTx/>
                <a:latin typeface="Calibri"/>
                <a:ea typeface="+mn-ea"/>
                <a:cs typeface="+mn-cs"/>
              </a:rPr>
              <a:t> main sections</a:t>
            </a:r>
          </a:p>
          <a:p>
            <a:pPr marL="914400" marR="0" lvl="0" indent="-457200" algn="l" defTabSz="914400" rtl="0" eaLnBrk="1" fontAlgn="auto" latinLnBrk="0" hangingPunct="1">
              <a:lnSpc>
                <a:spcPct val="100000"/>
              </a:lnSpc>
              <a:spcBef>
                <a:spcPts val="0"/>
              </a:spcBef>
              <a:spcAft>
                <a:spcPts val="600"/>
              </a:spcAft>
              <a:buClrTx/>
              <a:buSzTx/>
              <a:buFont typeface="Calibri" panose="020F0502020204030204" pitchFamily="34" charset="0"/>
              <a:buChar char="–"/>
              <a:tabLst/>
              <a:defRPr/>
            </a:pPr>
            <a:r>
              <a:rPr kumimoji="0" lang="en-US" sz="2800" b="0" i="0" u="none" strike="noStrike" kern="1200" cap="none" spc="0" normalizeH="0" baseline="0" noProof="0" dirty="0">
                <a:ln>
                  <a:noFill/>
                </a:ln>
                <a:solidFill>
                  <a:schemeClr val="bg1">
                    <a:lumMod val="95000"/>
                  </a:schemeClr>
                </a:solidFill>
                <a:effectLst/>
                <a:uLnTx/>
                <a:uFillTx/>
                <a:latin typeface="Calibri"/>
                <a:ea typeface="+mn-ea"/>
                <a:cs typeface="+mn-cs"/>
              </a:rPr>
              <a:t>Detail comes later</a:t>
            </a:r>
          </a:p>
        </p:txBody>
      </p:sp>
      <p:grpSp>
        <p:nvGrpSpPr>
          <p:cNvPr id="3" name="Group 2">
            <a:extLst>
              <a:ext uri="{FF2B5EF4-FFF2-40B4-BE49-F238E27FC236}">
                <a16:creationId xmlns:a16="http://schemas.microsoft.com/office/drawing/2014/main" id="{B522582D-E2FE-466B-9FF5-A10313D5E54D}"/>
              </a:ext>
            </a:extLst>
          </p:cNvPr>
          <p:cNvGrpSpPr/>
          <p:nvPr/>
        </p:nvGrpSpPr>
        <p:grpSpPr>
          <a:xfrm>
            <a:off x="0" y="334768"/>
            <a:ext cx="4574814" cy="6159342"/>
            <a:chOff x="0" y="334768"/>
            <a:chExt cx="4574814" cy="6159342"/>
          </a:xfrm>
        </p:grpSpPr>
        <p:pic>
          <p:nvPicPr>
            <p:cNvPr id="14" name="Picture 13" descr="A close up of a logo&#10;&#10;Description automatically generated">
              <a:extLst>
                <a:ext uri="{FF2B5EF4-FFF2-40B4-BE49-F238E27FC236}">
                  <a16:creationId xmlns:a16="http://schemas.microsoft.com/office/drawing/2014/main" id="{64004B32-A77A-46E2-BAF6-DB5A07D444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2" t="1817" r="3946" b="82353"/>
            <a:stretch/>
          </p:blipFill>
          <p:spPr>
            <a:xfrm rot="10800000">
              <a:off x="9247" y="5450662"/>
              <a:ext cx="4565567" cy="1043448"/>
            </a:xfrm>
            <a:prstGeom prst="rect">
              <a:avLst/>
            </a:prstGeom>
          </p:spPr>
        </p:pic>
        <p:pic>
          <p:nvPicPr>
            <p:cNvPr id="4" name="Picture 3">
              <a:extLst>
                <a:ext uri="{FF2B5EF4-FFF2-40B4-BE49-F238E27FC236}">
                  <a16:creationId xmlns:a16="http://schemas.microsoft.com/office/drawing/2014/main" id="{E6374370-AB36-429A-BE2F-5003D0679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3" r="7053" b="17312"/>
            <a:stretch/>
          </p:blipFill>
          <p:spPr>
            <a:xfrm>
              <a:off x="0" y="334768"/>
              <a:ext cx="4572000" cy="5227832"/>
            </a:xfrm>
            <a:prstGeom prst="rect">
              <a:avLst/>
            </a:prstGeom>
          </p:spPr>
        </p:pic>
        <p:sp>
          <p:nvSpPr>
            <p:cNvPr id="2" name="Rectangle 1">
              <a:extLst>
                <a:ext uri="{FF2B5EF4-FFF2-40B4-BE49-F238E27FC236}">
                  <a16:creationId xmlns:a16="http://schemas.microsoft.com/office/drawing/2014/main" id="{49B3D894-CABC-495D-B94B-63FD27DB6458}"/>
                </a:ext>
              </a:extLst>
            </p:cNvPr>
            <p:cNvSpPr/>
            <p:nvPr/>
          </p:nvSpPr>
          <p:spPr>
            <a:xfrm>
              <a:off x="152400" y="457200"/>
              <a:ext cx="4267200" cy="4946904"/>
            </a:xfrm>
            <a:prstGeom prst="rect">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0322914"/>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17591</TotalTime>
  <Words>1358</Words>
  <Application>Microsoft Office PowerPoint</Application>
  <PresentationFormat>On-screen Show (4:3)</PresentationFormat>
  <Paragraphs>126</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dc:creator>
  <cp:lastModifiedBy>Heather Wick</cp:lastModifiedBy>
  <cp:revision>1098</cp:revision>
  <cp:lastPrinted>2019-11-13T19:41:26Z</cp:lastPrinted>
  <dcterms:created xsi:type="dcterms:W3CDTF">2014-09-23T19:49:30Z</dcterms:created>
  <dcterms:modified xsi:type="dcterms:W3CDTF">2019-11-24T20:15:03Z</dcterms:modified>
</cp:coreProperties>
</file>